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4"/>
  </p:notesMasterIdLst>
  <p:handoutMasterIdLst>
    <p:handoutMasterId r:id="rId15"/>
  </p:handoutMasterIdLst>
  <p:sldIdLst>
    <p:sldId id="301" r:id="rId3"/>
    <p:sldId id="306" r:id="rId4"/>
    <p:sldId id="307" r:id="rId5"/>
    <p:sldId id="310" r:id="rId6"/>
    <p:sldId id="315" r:id="rId7"/>
    <p:sldId id="316" r:id="rId8"/>
    <p:sldId id="311" r:id="rId9"/>
    <p:sldId id="312" r:id="rId10"/>
    <p:sldId id="313" r:id="rId11"/>
    <p:sldId id="314" r:id="rId12"/>
    <p:sldId id="305"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9" autoAdjust="0"/>
    <p:restoredTop sz="94364" autoAdjust="0"/>
  </p:normalViewPr>
  <p:slideViewPr>
    <p:cSldViewPr snapToGrid="0" snapToObjects="1">
      <p:cViewPr varScale="1">
        <p:scale>
          <a:sx n="102" d="100"/>
          <a:sy n="102" d="100"/>
        </p:scale>
        <p:origin x="1110" y="96"/>
      </p:cViewPr>
      <p:guideLst>
        <p:guide orient="horz" pos="2160"/>
        <p:guide pos="2880"/>
      </p:guideLst>
    </p:cSldViewPr>
  </p:slideViewPr>
  <p:outlineViewPr>
    <p:cViewPr>
      <p:scale>
        <a:sx n="33" d="100"/>
        <a:sy n="33" d="100"/>
      </p:scale>
      <p:origin x="0" y="-5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808149"/>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4"/>
          <p:cNvSpPr>
            <a:spLocks noGrp="1"/>
          </p:cNvSpPr>
          <p:nvPr>
            <p:ph sz="quarter" idx="15"/>
          </p:nvPr>
        </p:nvSpPr>
        <p:spPr>
          <a:xfrm>
            <a:off x="454025" y="3619127"/>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2017, 2010, 1996 Pearson Education, Inc. All Rights Reserved</a:t>
            </a: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usbr.gov/gp/multimedia/2010_contest/content/images/full/Redshirt_Pipeline_Construction.jp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881"/>
            <a:ext cx="8363663" cy="1155401"/>
          </a:xfrm>
        </p:spPr>
        <p:txBody>
          <a:bodyPr/>
          <a:lstStyle/>
          <a:p>
            <a:r>
              <a:rPr lang="en-US" dirty="0">
                <a:solidFill>
                  <a:schemeClr val="tx2"/>
                </a:solidFill>
                <a:latin typeface="Times New Roman" panose="02020603050405020304" pitchFamily="18" charset="0"/>
                <a:ea typeface="Arial"/>
                <a:cs typeface="Times New Roman" panose="02020603050405020304" pitchFamily="18" charset="0"/>
                <a:sym typeface="Arial"/>
              </a:rPr>
              <a:t>Fundamentals of Hydraulic Engineering Systems</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38962"/>
            <a:ext cx="8229600" cy="352678"/>
          </a:xfrm>
        </p:spPr>
        <p:txBody>
          <a:bodyPr/>
          <a:lstStyle/>
          <a:p>
            <a:r>
              <a:rPr lang="en-US" dirty="0">
                <a:latin typeface="+mn-lt"/>
              </a:rPr>
              <a:t>Fifth Edition</a:t>
            </a: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a:latin typeface="+mn-lt"/>
              </a:rPr>
              <a:t>Chapter 3</a:t>
            </a:r>
            <a:r>
              <a:rPr lang="en-US" sz="100" b="1" dirty="0">
                <a:latin typeface="+mn-lt"/>
              </a:rPr>
              <a:t> </a:t>
            </a:r>
            <a:r>
              <a:rPr lang="en-US" b="1" dirty="0">
                <a:latin typeface="+mn-lt"/>
              </a:rPr>
              <a:t>c</a:t>
            </a:r>
          </a:p>
        </p:txBody>
      </p:sp>
      <p:sp>
        <p:nvSpPr>
          <p:cNvPr id="5" name="Text Placeholder 4"/>
          <p:cNvSpPr>
            <a:spLocks noGrp="1"/>
          </p:cNvSpPr>
          <p:nvPr>
            <p:ph type="body" idx="3"/>
          </p:nvPr>
        </p:nvSpPr>
        <p:spPr>
          <a:xfrm>
            <a:off x="4876800" y="3114461"/>
            <a:ext cx="3657600" cy="832699"/>
          </a:xfrm>
        </p:spPr>
        <p:txBody>
          <a:bodyPr/>
          <a:lstStyle/>
          <a:p>
            <a:pPr algn="ctr" eaLnBrk="1" hangingPunct="1"/>
            <a:r>
              <a:rPr lang="en-US" altLang="en-US" dirty="0">
                <a:solidFill>
                  <a:schemeClr val="tx1"/>
                </a:solidFill>
                <a:latin typeface="+mn-lt"/>
              </a:rPr>
              <a:t>Friction Loss in Pipe Flow</a:t>
            </a:r>
          </a:p>
        </p:txBody>
      </p:sp>
      <p:sp>
        <p:nvSpPr>
          <p:cNvPr id="6" name="Text Placeholder 5"/>
          <p:cNvSpPr>
            <a:spLocks noGrp="1"/>
          </p:cNvSpPr>
          <p:nvPr>
            <p:ph type="body" idx="13"/>
          </p:nvPr>
        </p:nvSpPr>
        <p:spPr>
          <a:xfrm>
            <a:off x="2743200" y="6458149"/>
            <a:ext cx="6016702" cy="216971"/>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2017, 2010, 1996 Pearson Education, Inc. All Rights Reserved</a:t>
            </a:r>
          </a:p>
        </p:txBody>
      </p:sp>
      <p:sp>
        <p:nvSpPr>
          <p:cNvPr id="8" name="TextBox 7"/>
          <p:cNvSpPr txBox="1"/>
          <p:nvPr/>
        </p:nvSpPr>
        <p:spPr>
          <a:xfrm>
            <a:off x="5355772" y="4131036"/>
            <a:ext cx="3178628"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a:solidFill>
                  <a:schemeClr val="tx2"/>
                </a:solidFill>
                <a:latin typeface="Times New Roman" panose="02020603050405020304" pitchFamily="18" charset="0"/>
                <a:cs typeface="Times New Roman" panose="02020603050405020304" pitchFamily="18" charset="0"/>
              </a:rPr>
              <a:t>Water Pipeline Installation</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9" name="Picture 8" descr="A photo displays a hydraulic underground pipeline drilling machine and a pipeline connected to the underground."/>
          <p:cNvPicPr>
            <a:picLocks noChangeAspect="1"/>
          </p:cNvPicPr>
          <p:nvPr/>
        </p:nvPicPr>
        <p:blipFill>
          <a:blip r:embed="rId2"/>
          <a:stretch>
            <a:fillRect/>
          </a:stretch>
        </p:blipFill>
        <p:spPr>
          <a:xfrm>
            <a:off x="1956137" y="1526338"/>
            <a:ext cx="5231726" cy="3923795"/>
          </a:xfrm>
          <a:prstGeom prst="ellipse">
            <a:avLst/>
          </a:prstGeom>
          <a:ln>
            <a:noFill/>
          </a:ln>
          <a:effectLst>
            <a:softEdge rad="112500"/>
          </a:effectLst>
        </p:spPr>
      </p:pic>
      <p:sp>
        <p:nvSpPr>
          <p:cNvPr id="11" name="Text Placeholder 10"/>
          <p:cNvSpPr>
            <a:spLocks noGrp="1"/>
          </p:cNvSpPr>
          <p:nvPr>
            <p:ph type="body" idx="1"/>
          </p:nvPr>
        </p:nvSpPr>
        <p:spPr>
          <a:xfrm>
            <a:off x="457200" y="5663821"/>
            <a:ext cx="8229600" cy="600502"/>
          </a:xfrm>
        </p:spPr>
        <p:txBody>
          <a:bodyPr/>
          <a:lstStyle/>
          <a:p>
            <a:pPr marL="0" indent="0">
              <a:buNone/>
            </a:pPr>
            <a:r>
              <a:rPr lang="en-US" altLang="en-US" dirty="0">
                <a:solidFill>
                  <a:schemeClr val="tx1"/>
                </a:solidFill>
                <a:latin typeface="+mn-lt"/>
                <a:hlinkClick r:id="rId3" tooltip="www.usbr.gov/gp/multimedia/2010_contest/content/images/full/Redshirt_Pipeline_Construction.jpg"/>
              </a:rPr>
              <a:t>www.usbr.gov/gp/multimedia/2010_contest/content/images/full/Redshirt_Pipeline_Construction.jpg</a:t>
            </a:r>
            <a:endParaRPr lang="en-US" altLang="en-US" dirty="0">
              <a:solidFill>
                <a:schemeClr val="tx1"/>
              </a:solidFill>
              <a:latin typeface="+mn-lt"/>
            </a:endParaRPr>
          </a:p>
        </p:txBody>
      </p:sp>
    </p:spTree>
    <p:extLst>
      <p:ext uri="{BB962C8B-B14F-4D97-AF65-F5344CB8AC3E}">
        <p14:creationId xmlns:p14="http://schemas.microsoft.com/office/powerpoint/2010/main" val="324558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2"/>
                </a:solidFill>
              </a:rPr>
              <a:t>Copyright</a:t>
            </a:r>
            <a:endParaRPr lang="en-US" dirty="0"/>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rPr>
              <a:t>Friction Losses in Pipe Flow</a:t>
            </a:r>
            <a:endParaRPr lang="en-US" dirty="0">
              <a:solidFill>
                <a:schemeClr val="tx2"/>
              </a:solidFill>
              <a:latin typeface="Times New Roman" panose="02020603050405020304" pitchFamily="18" charset="0"/>
            </a:endParaRPr>
          </a:p>
        </p:txBody>
      </p:sp>
      <p:pic>
        <p:nvPicPr>
          <p:cNvPr id="6" name="Picture 5" descr="A photo of a man explaining pipeline connections to the people."/>
          <p:cNvPicPr>
            <a:picLocks noChangeAspect="1"/>
          </p:cNvPicPr>
          <p:nvPr/>
        </p:nvPicPr>
        <p:blipFill rotWithShape="1">
          <a:blip r:embed="rId3" cstate="print">
            <a:extLst>
              <a:ext uri="{28A0092B-C50C-407E-A947-70E740481C1C}">
                <a14:useLocalDpi xmlns:a14="http://schemas.microsoft.com/office/drawing/2010/main" val="0"/>
              </a:ext>
            </a:extLst>
          </a:blip>
          <a:srcRect t="-24" b="24"/>
          <a:stretch/>
        </p:blipFill>
        <p:spPr>
          <a:xfrm>
            <a:off x="4805382" y="2712186"/>
            <a:ext cx="3884303" cy="2590800"/>
          </a:xfrm>
          <a:prstGeom prst="rect">
            <a:avLst/>
          </a:prstGeom>
          <a:ln w="25400">
            <a:solidFill>
              <a:srgbClr val="C00000"/>
            </a:solidFill>
          </a:ln>
        </p:spPr>
      </p:pic>
      <p:sp>
        <p:nvSpPr>
          <p:cNvPr id="3" name="Text Placeholder 2"/>
          <p:cNvSpPr>
            <a:spLocks noGrp="1"/>
          </p:cNvSpPr>
          <p:nvPr>
            <p:ph type="body" idx="1"/>
          </p:nvPr>
        </p:nvSpPr>
        <p:spPr>
          <a:xfrm>
            <a:off x="457201" y="1428722"/>
            <a:ext cx="8229600" cy="1016027"/>
          </a:xfrm>
        </p:spPr>
        <p:txBody>
          <a:bodyPr/>
          <a:lstStyle/>
          <a:p>
            <a:pPr marL="0" indent="0">
              <a:buNone/>
            </a:pPr>
            <a:r>
              <a:rPr lang="en-US" altLang="en-US" sz="2400" b="1" dirty="0">
                <a:solidFill>
                  <a:schemeClr val="tx1"/>
                </a:solidFill>
                <a:latin typeface="+mn-lt"/>
              </a:rPr>
              <a:t>Relationship to Fluid and Pipe Properties</a:t>
            </a:r>
            <a:endParaRPr lang="en-US" sz="2400" b="1" dirty="0">
              <a:solidFill>
                <a:schemeClr val="tx1"/>
              </a:solidFill>
              <a:latin typeface="+mn-lt"/>
              <a:ea typeface="Times New Roman"/>
            </a:endParaRPr>
          </a:p>
          <a:p>
            <a:pPr marL="0" indent="0">
              <a:buNone/>
            </a:pPr>
            <a:r>
              <a:rPr lang="en-US" sz="2400" dirty="0">
                <a:solidFill>
                  <a:srgbClr val="000000"/>
                </a:solidFill>
                <a:latin typeface="+mn-lt"/>
                <a:ea typeface="Times New Roman"/>
              </a:rPr>
              <a:t>The magnitude of the </a:t>
            </a:r>
            <a:r>
              <a:rPr lang="en-US" sz="2400" b="1" dirty="0">
                <a:solidFill>
                  <a:srgbClr val="000000"/>
                </a:solidFill>
                <a:latin typeface="+mn-lt"/>
                <a:ea typeface="Times New Roman"/>
              </a:rPr>
              <a:t>friction loss</a:t>
            </a:r>
            <a:r>
              <a:rPr lang="en-US" sz="2400" dirty="0">
                <a:solidFill>
                  <a:srgbClr val="000000"/>
                </a:solidFill>
                <a:latin typeface="+mn-lt"/>
                <a:ea typeface="Times New Roman"/>
              </a:rPr>
              <a:t> in a pipeline is:</a:t>
            </a:r>
            <a:endParaRPr lang="en-US" altLang="en-US" sz="2400" b="1" dirty="0">
              <a:solidFill>
                <a:srgbClr val="C00000"/>
              </a:solidFill>
              <a:latin typeface="+mn-lt"/>
            </a:endParaRPr>
          </a:p>
        </p:txBody>
      </p:sp>
      <p:sp>
        <p:nvSpPr>
          <p:cNvPr id="4" name="Text Placeholder 3"/>
          <p:cNvSpPr>
            <a:spLocks noGrp="1"/>
          </p:cNvSpPr>
          <p:nvPr>
            <p:ph sz="quarter" idx="13"/>
          </p:nvPr>
        </p:nvSpPr>
        <p:spPr>
          <a:xfrm>
            <a:off x="457201" y="2560821"/>
            <a:ext cx="4052806" cy="3752449"/>
          </a:xfrm>
        </p:spPr>
        <p:txBody>
          <a:bodyPr/>
          <a:lstStyle/>
          <a:p>
            <a:pPr marL="255600"/>
            <a:r>
              <a:rPr lang="en-US" altLang="en-US" sz="2200" dirty="0">
                <a:latin typeface="+mn-lt"/>
              </a:rPr>
              <a:t>Proportional </a:t>
            </a:r>
            <a:r>
              <a:rPr lang="en-US" altLang="en-US" sz="2200" dirty="0">
                <a:solidFill>
                  <a:schemeClr val="tx1"/>
                </a:solidFill>
                <a:latin typeface="+mn-lt"/>
              </a:rPr>
              <a:t>to </a:t>
            </a:r>
            <a:r>
              <a:rPr lang="en-US" altLang="en-US" sz="2200" b="1" dirty="0">
                <a:solidFill>
                  <a:schemeClr val="tx1"/>
                </a:solidFill>
                <a:latin typeface="+mn-lt"/>
              </a:rPr>
              <a:t>Pipe Length</a:t>
            </a:r>
          </a:p>
          <a:p>
            <a:pPr marL="255600"/>
            <a:r>
              <a:rPr lang="en-US" altLang="en-US" sz="2200" dirty="0">
                <a:solidFill>
                  <a:schemeClr val="tx1"/>
                </a:solidFill>
                <a:latin typeface="+mn-lt"/>
              </a:rPr>
              <a:t>Inversely Proportional to </a:t>
            </a:r>
            <a:r>
              <a:rPr lang="en-US" altLang="en-US" sz="2200" b="1" dirty="0">
                <a:solidFill>
                  <a:schemeClr val="tx1"/>
                </a:solidFill>
                <a:latin typeface="+mn-lt"/>
              </a:rPr>
              <a:t>Pipe Diameter</a:t>
            </a:r>
          </a:p>
          <a:p>
            <a:pPr marL="255600"/>
            <a:r>
              <a:rPr lang="en-US" altLang="en-US" sz="2200" dirty="0">
                <a:solidFill>
                  <a:schemeClr val="tx1"/>
                </a:solidFill>
                <a:latin typeface="+mn-lt"/>
              </a:rPr>
              <a:t>Proportional to some Power of </a:t>
            </a:r>
            <a:r>
              <a:rPr lang="en-US" altLang="en-US" sz="2200" b="1" dirty="0">
                <a:solidFill>
                  <a:schemeClr val="tx1"/>
                </a:solidFill>
                <a:latin typeface="+mn-lt"/>
              </a:rPr>
              <a:t>Velocity</a:t>
            </a:r>
          </a:p>
          <a:p>
            <a:pPr marL="255600"/>
            <a:r>
              <a:rPr lang="en-US" altLang="en-US" sz="2200" dirty="0">
                <a:solidFill>
                  <a:schemeClr val="tx1"/>
                </a:solidFill>
                <a:latin typeface="+mn-lt"/>
              </a:rPr>
              <a:t>Related to </a:t>
            </a:r>
            <a:r>
              <a:rPr lang="en-US" altLang="en-US" sz="2200" b="1" dirty="0">
                <a:solidFill>
                  <a:schemeClr val="tx1"/>
                </a:solidFill>
                <a:latin typeface="+mn-lt"/>
              </a:rPr>
              <a:t>Pipe Roughness</a:t>
            </a:r>
            <a:r>
              <a:rPr lang="en-US" altLang="en-US" sz="2200" dirty="0">
                <a:solidFill>
                  <a:schemeClr val="tx1"/>
                </a:solidFill>
                <a:latin typeface="+mn-lt"/>
              </a:rPr>
              <a:t> (Turbulent Flow)</a:t>
            </a:r>
          </a:p>
          <a:p>
            <a:pPr marL="255600"/>
            <a:r>
              <a:rPr lang="en-US" altLang="en-US" sz="2200" dirty="0">
                <a:solidFill>
                  <a:schemeClr val="tx1"/>
                </a:solidFill>
                <a:latin typeface="+mn-lt"/>
              </a:rPr>
              <a:t>Independent of </a:t>
            </a:r>
            <a:r>
              <a:rPr lang="en-US" altLang="en-US" sz="2200" b="1" dirty="0">
                <a:solidFill>
                  <a:schemeClr val="tx1"/>
                </a:solidFill>
                <a:latin typeface="+mn-lt"/>
              </a:rPr>
              <a:t>Pressure</a:t>
            </a:r>
          </a:p>
        </p:txBody>
      </p:sp>
      <p:sp>
        <p:nvSpPr>
          <p:cNvPr id="5" name="Content Placeholder 4"/>
          <p:cNvSpPr>
            <a:spLocks noGrp="1"/>
          </p:cNvSpPr>
          <p:nvPr>
            <p:ph sz="quarter" idx="14"/>
          </p:nvPr>
        </p:nvSpPr>
        <p:spPr>
          <a:xfrm>
            <a:off x="4962525" y="5376546"/>
            <a:ext cx="3724275" cy="447674"/>
          </a:xfrm>
        </p:spPr>
        <p:txBody>
          <a:bodyPr/>
          <a:lstStyle/>
          <a:p>
            <a:pPr marL="432" indent="0">
              <a:buNone/>
            </a:pPr>
            <a:r>
              <a:rPr lang="en-US" sz="2200" b="1" dirty="0">
                <a:solidFill>
                  <a:schemeClr val="tx1"/>
                </a:solidFill>
                <a:latin typeface="+mn-lt"/>
                <a:ea typeface="Times New Roman"/>
              </a:rPr>
              <a:t>Darcy-Weisbach equation:</a:t>
            </a:r>
            <a:endParaRPr lang="en-US" sz="2200" b="1" dirty="0">
              <a:solidFill>
                <a:schemeClr val="tx1"/>
              </a:solidFill>
              <a:latin typeface="+mn-lt"/>
            </a:endParaRPr>
          </a:p>
        </p:txBody>
      </p:sp>
      <p:graphicFrame>
        <p:nvGraphicFramePr>
          <p:cNvPr id="7" name="Object 6" descr="h sub f = f times left parenthesis L over D right parenthesis times left parenthesis V squared over 2 super g right parenthesis."/>
          <p:cNvGraphicFramePr>
            <a:graphicFrameLocks noChangeAspect="1"/>
          </p:cNvGraphicFramePr>
          <p:nvPr>
            <p:extLst>
              <p:ext uri="{D42A27DB-BD31-4B8C-83A1-F6EECF244321}">
                <p14:modId xmlns:p14="http://schemas.microsoft.com/office/powerpoint/2010/main" val="3494831053"/>
              </p:ext>
            </p:extLst>
          </p:nvPr>
        </p:nvGraphicFramePr>
        <p:xfrm>
          <a:off x="5605605" y="5897780"/>
          <a:ext cx="2278085" cy="415490"/>
        </p:xfrm>
        <a:graphic>
          <a:graphicData uri="http://schemas.openxmlformats.org/presentationml/2006/ole">
            <mc:AlternateContent xmlns:mc="http://schemas.openxmlformats.org/markup-compatibility/2006">
              <mc:Choice xmlns:v="urn:schemas-microsoft-com:vml" Requires="v">
                <p:oleObj spid="_x0000_s1236" name="Equation" r:id="rId4" imgW="1320480" imgH="241200" progId="Equation.DSMT4">
                  <p:embed/>
                </p:oleObj>
              </mc:Choice>
              <mc:Fallback>
                <p:oleObj name="Equation" r:id="rId4" imgW="1320480" imgH="241200" progId="Equation.DSMT4">
                  <p:embed/>
                  <p:pic>
                    <p:nvPicPr>
                      <p:cNvPr id="0" name=""/>
                      <p:cNvPicPr/>
                      <p:nvPr/>
                    </p:nvPicPr>
                    <p:blipFill>
                      <a:blip r:embed="rId5"/>
                      <a:stretch>
                        <a:fillRect/>
                      </a:stretch>
                    </p:blipFill>
                    <p:spPr>
                      <a:xfrm>
                        <a:off x="5605605" y="5897780"/>
                        <a:ext cx="2278085" cy="415490"/>
                      </a:xfrm>
                      <a:prstGeom prst="rect">
                        <a:avLst/>
                      </a:prstGeom>
                    </p:spPr>
                  </p:pic>
                </p:oleObj>
              </mc:Fallback>
            </mc:AlternateContent>
          </a:graphicData>
        </a:graphic>
      </p:graphicFrame>
    </p:spTree>
    <p:extLst>
      <p:ext uri="{BB962C8B-B14F-4D97-AF65-F5344CB8AC3E}">
        <p14:creationId xmlns:p14="http://schemas.microsoft.com/office/powerpoint/2010/main" val="44011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n-US" dirty="0">
                <a:solidFill>
                  <a:schemeClr val="tx2"/>
                </a:solidFill>
                <a:latin typeface="Times New Roman" panose="02020603050405020304" pitchFamily="18" charset="0"/>
              </a:rPr>
              <a:t>Description of Pipe Friction</a:t>
            </a:r>
            <a:endParaRPr lang="en-US" dirty="0">
              <a:solidFill>
                <a:schemeClr val="tx2"/>
              </a:solidFill>
              <a:latin typeface="Times New Roman" panose="02020603050405020304" pitchFamily="18" charset="0"/>
            </a:endParaRPr>
          </a:p>
        </p:txBody>
      </p:sp>
      <p:sp>
        <p:nvSpPr>
          <p:cNvPr id="3" name="Text Placeholder 2"/>
          <p:cNvSpPr>
            <a:spLocks noGrp="1"/>
          </p:cNvSpPr>
          <p:nvPr>
            <p:ph type="body" idx="1"/>
          </p:nvPr>
        </p:nvSpPr>
        <p:spPr>
          <a:xfrm>
            <a:off x="457200" y="1432560"/>
            <a:ext cx="8229600" cy="1882552"/>
          </a:xfrm>
        </p:spPr>
        <p:txBody>
          <a:bodyPr/>
          <a:lstStyle/>
          <a:p>
            <a:pPr marL="0" lvl="0" indent="0">
              <a:spcBef>
                <a:spcPts val="1200"/>
              </a:spcBef>
              <a:buNone/>
              <a:tabLst>
                <a:tab pos="228600" algn="l"/>
              </a:tabLst>
            </a:pPr>
            <a:r>
              <a:rPr lang="en-US" altLang="en-US" sz="2000" b="1" dirty="0">
                <a:solidFill>
                  <a:schemeClr val="tx1"/>
                </a:solidFill>
                <a:latin typeface="+mn-lt"/>
              </a:rPr>
              <a:t>Definitions and Visualization</a:t>
            </a:r>
            <a:endParaRPr lang="en-US" sz="2000" b="1" dirty="0">
              <a:solidFill>
                <a:schemeClr val="tx1"/>
              </a:solidFill>
              <a:latin typeface="+mn-lt"/>
              <a:ea typeface="Times New Roman"/>
            </a:endParaRPr>
          </a:p>
          <a:p>
            <a:pPr marL="0" lvl="0" indent="0">
              <a:spcBef>
                <a:spcPts val="1200"/>
              </a:spcBef>
              <a:buNone/>
              <a:tabLst>
                <a:tab pos="228600" algn="l"/>
              </a:tabLst>
            </a:pPr>
            <a:r>
              <a:rPr lang="en-US" sz="2000" b="1" dirty="0">
                <a:solidFill>
                  <a:schemeClr val="tx1"/>
                </a:solidFill>
                <a:latin typeface="+mn-lt"/>
                <a:ea typeface="Times New Roman"/>
              </a:rPr>
              <a:t>Question: </a:t>
            </a:r>
            <a:r>
              <a:rPr lang="en-US" sz="2000" dirty="0">
                <a:solidFill>
                  <a:schemeClr val="tx1"/>
                </a:solidFill>
                <a:latin typeface="+mn-lt"/>
                <a:ea typeface="Times New Roman"/>
              </a:rPr>
              <a:t>What forces cause and resist the flow of water in the figure below (cylindrical pipe section of radius “r”).</a:t>
            </a:r>
          </a:p>
          <a:p>
            <a:pPr marL="0" lvl="0" indent="0">
              <a:spcBef>
                <a:spcPts val="1200"/>
              </a:spcBef>
              <a:buNone/>
              <a:tabLst>
                <a:tab pos="228600" algn="l"/>
              </a:tabLst>
            </a:pPr>
            <a:r>
              <a:rPr lang="en-US" sz="2000" b="1" dirty="0">
                <a:solidFill>
                  <a:schemeClr val="tx1"/>
                </a:solidFill>
                <a:latin typeface="+mn-lt"/>
                <a:ea typeface="Times New Roman"/>
              </a:rPr>
              <a:t>Cause Motion: </a:t>
            </a:r>
            <a:r>
              <a:rPr lang="en-US" sz="2000" dirty="0">
                <a:solidFill>
                  <a:schemeClr val="tx1"/>
                </a:solidFill>
                <a:latin typeface="+mn-lt"/>
              </a:rPr>
              <a:t>Pressure difference between the two ends.</a:t>
            </a:r>
          </a:p>
          <a:p>
            <a:pPr marL="0" lvl="0" indent="0">
              <a:spcBef>
                <a:spcPts val="0"/>
              </a:spcBef>
              <a:buNone/>
              <a:tabLst>
                <a:tab pos="342900" algn="l"/>
              </a:tabLst>
            </a:pPr>
            <a:r>
              <a:rPr lang="en-US" sz="2000" b="1" dirty="0">
                <a:solidFill>
                  <a:schemeClr val="tx1"/>
                </a:solidFill>
                <a:latin typeface="+mn-lt"/>
                <a:ea typeface="Batang"/>
                <a:cs typeface="Comic Sans MS"/>
              </a:rPr>
              <a:t>Resist Motion: </a:t>
            </a:r>
            <a:r>
              <a:rPr lang="en-US" sz="2000" dirty="0">
                <a:solidFill>
                  <a:schemeClr val="tx1"/>
                </a:solidFill>
                <a:latin typeface="+mn-lt"/>
                <a:ea typeface="Batang"/>
                <a:cs typeface="Comic Sans MS"/>
              </a:rPr>
              <a:t>Viscous force caused by shear stress </a:t>
            </a:r>
          </a:p>
        </p:txBody>
      </p:sp>
      <p:graphicFrame>
        <p:nvGraphicFramePr>
          <p:cNvPr id="7" name="Object 6" descr="Tau"/>
          <p:cNvGraphicFramePr>
            <a:graphicFrameLocks noChangeAspect="1"/>
          </p:cNvGraphicFramePr>
          <p:nvPr>
            <p:extLst>
              <p:ext uri="{D42A27DB-BD31-4B8C-83A1-F6EECF244321}">
                <p14:modId xmlns:p14="http://schemas.microsoft.com/office/powerpoint/2010/main" val="3568412260"/>
              </p:ext>
            </p:extLst>
          </p:nvPr>
        </p:nvGraphicFramePr>
        <p:xfrm>
          <a:off x="6575054" y="3022360"/>
          <a:ext cx="456164" cy="384146"/>
        </p:xfrm>
        <a:graphic>
          <a:graphicData uri="http://schemas.openxmlformats.org/presentationml/2006/ole">
            <mc:AlternateContent xmlns:mc="http://schemas.openxmlformats.org/markup-compatibility/2006">
              <mc:Choice xmlns:v="urn:schemas-microsoft-com:vml" Requires="v">
                <p:oleObj spid="_x0000_s2260" name="Equation" r:id="rId3" imgW="241200" imgH="203040" progId="Equation.DSMT4">
                  <p:embed/>
                </p:oleObj>
              </mc:Choice>
              <mc:Fallback>
                <p:oleObj name="Equation" r:id="rId3" imgW="241200" imgH="203040" progId="Equation.DSMT4">
                  <p:embed/>
                  <p:pic>
                    <p:nvPicPr>
                      <p:cNvPr id="0" name=""/>
                      <p:cNvPicPr/>
                      <p:nvPr/>
                    </p:nvPicPr>
                    <p:blipFill>
                      <a:blip r:embed="rId4"/>
                      <a:stretch>
                        <a:fillRect/>
                      </a:stretch>
                    </p:blipFill>
                    <p:spPr>
                      <a:xfrm>
                        <a:off x="6575054" y="3022360"/>
                        <a:ext cx="456164" cy="384146"/>
                      </a:xfrm>
                      <a:prstGeom prst="rect">
                        <a:avLst/>
                      </a:prstGeom>
                    </p:spPr>
                  </p:pic>
                </p:oleObj>
              </mc:Fallback>
            </mc:AlternateContent>
          </a:graphicData>
        </a:graphic>
      </p:graphicFrame>
      <p:sp>
        <p:nvSpPr>
          <p:cNvPr id="4" name="Content Placeholder 3"/>
          <p:cNvSpPr>
            <a:spLocks noGrp="1"/>
          </p:cNvSpPr>
          <p:nvPr>
            <p:ph sz="quarter" idx="13"/>
          </p:nvPr>
        </p:nvSpPr>
        <p:spPr>
          <a:xfrm>
            <a:off x="460375" y="3376073"/>
            <a:ext cx="2050813" cy="503778"/>
          </a:xfrm>
        </p:spPr>
        <p:txBody>
          <a:bodyPr/>
          <a:lstStyle/>
          <a:p>
            <a:pPr marL="432" indent="0">
              <a:buNone/>
            </a:pPr>
            <a:r>
              <a:rPr lang="en-US" sz="2000" b="1" dirty="0">
                <a:solidFill>
                  <a:schemeClr val="tx1"/>
                </a:solidFill>
                <a:latin typeface="+mn-lt"/>
                <a:ea typeface="Batang"/>
                <a:cs typeface="Comic Sans MS"/>
              </a:rPr>
              <a:t>In laminar flow:</a:t>
            </a:r>
            <a:endParaRPr lang="en-US" sz="2000" b="1" dirty="0">
              <a:solidFill>
                <a:schemeClr val="tx1"/>
              </a:solidFill>
              <a:latin typeface="+mn-lt"/>
            </a:endParaRPr>
          </a:p>
        </p:txBody>
      </p:sp>
      <p:graphicFrame>
        <p:nvGraphicFramePr>
          <p:cNvPr id="6" name="Object 5" descr="Negative 2 times pi times r times L times left bracket mu times left parenthesis d v over d r right parenthesis right bracket = left parenthesis P sub 1 minus P sub 2 right parenthesis times pi times r squared Questions question mark."/>
          <p:cNvGraphicFramePr>
            <a:graphicFrameLocks noChangeAspect="1"/>
          </p:cNvGraphicFramePr>
          <p:nvPr>
            <p:extLst>
              <p:ext uri="{D42A27DB-BD31-4B8C-83A1-F6EECF244321}">
                <p14:modId xmlns:p14="http://schemas.microsoft.com/office/powerpoint/2010/main" val="2420652952"/>
              </p:ext>
            </p:extLst>
          </p:nvPr>
        </p:nvGraphicFramePr>
        <p:xfrm>
          <a:off x="2424113" y="3436938"/>
          <a:ext cx="5280025" cy="442912"/>
        </p:xfrm>
        <a:graphic>
          <a:graphicData uri="http://schemas.openxmlformats.org/presentationml/2006/ole">
            <mc:AlternateContent xmlns:mc="http://schemas.openxmlformats.org/markup-compatibility/2006">
              <mc:Choice xmlns:v="urn:schemas-microsoft-com:vml" Requires="v">
                <p:oleObj spid="_x0000_s2261" name="Equation" r:id="rId5" imgW="3022560" imgH="253800" progId="Equation.DSMT4">
                  <p:embed/>
                </p:oleObj>
              </mc:Choice>
              <mc:Fallback>
                <p:oleObj name="Equation" r:id="rId5" imgW="3022560" imgH="253800" progId="Equation.DSMT4">
                  <p:embed/>
                  <p:pic>
                    <p:nvPicPr>
                      <p:cNvPr id="0" name=""/>
                      <p:cNvPicPr/>
                      <p:nvPr/>
                    </p:nvPicPr>
                    <p:blipFill>
                      <a:blip r:embed="rId6"/>
                      <a:stretch>
                        <a:fillRect/>
                      </a:stretch>
                    </p:blipFill>
                    <p:spPr>
                      <a:xfrm>
                        <a:off x="2424113" y="3436938"/>
                        <a:ext cx="5280025" cy="442912"/>
                      </a:xfrm>
                      <a:prstGeom prst="rect">
                        <a:avLst/>
                      </a:prstGeom>
                    </p:spPr>
                  </p:pic>
                </p:oleObj>
              </mc:Fallback>
            </mc:AlternateContent>
          </a:graphicData>
        </a:graphic>
      </p:graphicFrame>
      <p:pic>
        <p:nvPicPr>
          <p:cNvPr id="5" name="Picture 4" descr="Two diagrams, a, b, depicts a circular pipe. Diagram, a, depicts top view of the pipe with radius, r and inner radius r sub 0. Distance between two hidden lines represented by dashed line on the either side of pipe axis is change in radius, d sub r. Length of the pipe is L. Discharge of the pipe, Q, is towards right. Pressure, P sub 1 and P sub 2 acts inwards at left end and right end respectively. Torque, tau acts towards the left. Diagram, b, depicts front view of the pipe where one solid circular section and two dashed circular section represents the radius, r and inner radius, r sub 0 of the pipe. The width between the two hidden lines illustrates the change in radius, d sub 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3" y="4003926"/>
            <a:ext cx="5960973" cy="1881600"/>
          </a:xfrm>
          <a:prstGeom prst="rect">
            <a:avLst/>
          </a:prstGeom>
        </p:spPr>
      </p:pic>
      <p:sp>
        <p:nvSpPr>
          <p:cNvPr id="9" name="Content Placeholder 8"/>
          <p:cNvSpPr>
            <a:spLocks noGrp="1"/>
          </p:cNvSpPr>
          <p:nvPr>
            <p:ph sz="quarter" idx="15"/>
          </p:nvPr>
        </p:nvSpPr>
        <p:spPr>
          <a:xfrm>
            <a:off x="457200" y="5885526"/>
            <a:ext cx="5001895" cy="466850"/>
          </a:xfrm>
        </p:spPr>
        <p:txBody>
          <a:bodyPr/>
          <a:lstStyle/>
          <a:p>
            <a:pPr marL="432" indent="0">
              <a:buNone/>
            </a:pPr>
            <a:r>
              <a:rPr lang="en-US" sz="2000" b="1" dirty="0">
                <a:latin typeface="+mn-lt"/>
              </a:rPr>
              <a:t>Figure 3.7 </a:t>
            </a:r>
            <a:r>
              <a:rPr lang="en-US" sz="2000" dirty="0">
                <a:latin typeface="+mn-lt"/>
              </a:rPr>
              <a:t>Geometry of a circular pipe</a:t>
            </a:r>
          </a:p>
        </p:txBody>
      </p:sp>
    </p:spTree>
    <p:extLst>
      <p:ext uri="{BB962C8B-B14F-4D97-AF65-F5344CB8AC3E}">
        <p14:creationId xmlns:p14="http://schemas.microsoft.com/office/powerpoint/2010/main" val="351560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ltLang="en-US" dirty="0">
                <a:solidFill>
                  <a:schemeClr val="tx2"/>
                </a:solidFill>
                <a:latin typeface="Times New Roman" panose="02020603050405020304" pitchFamily="18" charset="0"/>
              </a:rPr>
              <a:t>Friction Factors for Various Types of Flows </a:t>
            </a:r>
            <a:r>
              <a:rPr lang="en-US" altLang="en-US" sz="2000" b="0" dirty="0">
                <a:solidFill>
                  <a:schemeClr val="tx2"/>
                </a:solidFill>
                <a:latin typeface="Times New Roman" panose="02020603050405020304" pitchFamily="18" charset="0"/>
              </a:rPr>
              <a:t>(1 of 2)</a:t>
            </a:r>
            <a:endParaRPr lang="en-US" sz="2000" b="0" dirty="0">
              <a:solidFill>
                <a:schemeClr val="tx2"/>
              </a:solidFill>
              <a:latin typeface="Times New Roman" panose="02020603050405020304" pitchFamily="18" charset="0"/>
            </a:endParaRPr>
          </a:p>
        </p:txBody>
      </p:sp>
      <p:sp>
        <p:nvSpPr>
          <p:cNvPr id="15" name="Text Placeholder 14"/>
          <p:cNvSpPr>
            <a:spLocks noGrp="1"/>
          </p:cNvSpPr>
          <p:nvPr>
            <p:ph type="body" idx="1"/>
          </p:nvPr>
        </p:nvSpPr>
        <p:spPr>
          <a:xfrm>
            <a:off x="460375" y="1455524"/>
            <a:ext cx="8229600" cy="491453"/>
          </a:xfrm>
        </p:spPr>
        <p:txBody>
          <a:bodyPr/>
          <a:lstStyle/>
          <a:p>
            <a:pPr marL="0" indent="0">
              <a:buNone/>
            </a:pPr>
            <a:r>
              <a:rPr lang="en-US" altLang="en-US" sz="2400" b="1" dirty="0">
                <a:solidFill>
                  <a:schemeClr val="tx1"/>
                </a:solidFill>
                <a:latin typeface="+mn-lt"/>
              </a:rPr>
              <a:t>The Darcy-Weisbach Equation </a:t>
            </a:r>
          </a:p>
        </p:txBody>
      </p:sp>
      <p:graphicFrame>
        <p:nvGraphicFramePr>
          <p:cNvPr id="26" name="Object 25" descr="h sub f equals f left parenthesis L over D right parenthesis left parenthesis V squared over 2 g right parenthesis."/>
          <p:cNvGraphicFramePr>
            <a:graphicFrameLocks noChangeAspect="1"/>
          </p:cNvGraphicFramePr>
          <p:nvPr>
            <p:extLst>
              <p:ext uri="{D42A27DB-BD31-4B8C-83A1-F6EECF244321}">
                <p14:modId xmlns:p14="http://schemas.microsoft.com/office/powerpoint/2010/main" val="1681669751"/>
              </p:ext>
            </p:extLst>
          </p:nvPr>
        </p:nvGraphicFramePr>
        <p:xfrm>
          <a:off x="530940" y="2100409"/>
          <a:ext cx="2570449" cy="480720"/>
        </p:xfrm>
        <a:graphic>
          <a:graphicData uri="http://schemas.openxmlformats.org/presentationml/2006/ole">
            <mc:AlternateContent xmlns:mc="http://schemas.openxmlformats.org/markup-compatibility/2006">
              <mc:Choice xmlns:v="urn:schemas-microsoft-com:vml" Requires="v">
                <p:oleObj spid="_x0000_s5968" name="Equation" r:id="rId3" imgW="1358640" imgH="253800" progId="Equation.DSMT4">
                  <p:embed/>
                </p:oleObj>
              </mc:Choice>
              <mc:Fallback>
                <p:oleObj name="Equation" r:id="rId3" imgW="1358640" imgH="253800" progId="Equation.DSMT4">
                  <p:embed/>
                  <p:pic>
                    <p:nvPicPr>
                      <p:cNvPr id="0" name=""/>
                      <p:cNvPicPr/>
                      <p:nvPr/>
                    </p:nvPicPr>
                    <p:blipFill>
                      <a:blip r:embed="rId4"/>
                      <a:stretch>
                        <a:fillRect/>
                      </a:stretch>
                    </p:blipFill>
                    <p:spPr>
                      <a:xfrm>
                        <a:off x="530940" y="2100409"/>
                        <a:ext cx="2570449" cy="480720"/>
                      </a:xfrm>
                      <a:prstGeom prst="rect">
                        <a:avLst/>
                      </a:prstGeom>
                    </p:spPr>
                  </p:pic>
                </p:oleObj>
              </mc:Fallback>
            </mc:AlternateContent>
          </a:graphicData>
        </a:graphic>
      </p:graphicFrame>
      <p:sp>
        <p:nvSpPr>
          <p:cNvPr id="16" name="Content Placeholder 15"/>
          <p:cNvSpPr>
            <a:spLocks noGrp="1"/>
          </p:cNvSpPr>
          <p:nvPr>
            <p:ph sz="quarter" idx="13"/>
          </p:nvPr>
        </p:nvSpPr>
        <p:spPr>
          <a:xfrm>
            <a:off x="498670" y="2558905"/>
            <a:ext cx="5005193" cy="442328"/>
          </a:xfrm>
        </p:spPr>
        <p:txBody>
          <a:bodyPr/>
          <a:lstStyle/>
          <a:p>
            <a:pPr marL="432" indent="0">
              <a:buNone/>
            </a:pPr>
            <a:r>
              <a:rPr lang="en-US" altLang="en-US" sz="2400" dirty="0">
                <a:latin typeface="+mn-lt"/>
              </a:rPr>
              <a:t>Determination of the Friction Factor</a:t>
            </a:r>
          </a:p>
        </p:txBody>
      </p:sp>
      <p:sp>
        <p:nvSpPr>
          <p:cNvPr id="17" name="Content Placeholder 16"/>
          <p:cNvSpPr>
            <a:spLocks noGrp="1"/>
          </p:cNvSpPr>
          <p:nvPr>
            <p:ph sz="quarter" idx="14"/>
          </p:nvPr>
        </p:nvSpPr>
        <p:spPr>
          <a:xfrm>
            <a:off x="476255" y="3248541"/>
            <a:ext cx="2364711" cy="466508"/>
          </a:xfrm>
        </p:spPr>
        <p:txBody>
          <a:bodyPr/>
          <a:lstStyle/>
          <a:p>
            <a:r>
              <a:rPr lang="en-US" altLang="en-US" sz="2400" dirty="0">
                <a:latin typeface="+mn-lt"/>
              </a:rPr>
              <a:t>Laminar Flow:</a:t>
            </a:r>
            <a:endParaRPr lang="en-US" sz="2400" dirty="0">
              <a:latin typeface="+mn-lt"/>
            </a:endParaRPr>
          </a:p>
        </p:txBody>
      </p:sp>
      <p:graphicFrame>
        <p:nvGraphicFramePr>
          <p:cNvPr id="27" name="Object 26" descr="Double quotes f double quotes requires N sub R."/>
          <p:cNvGraphicFramePr>
            <a:graphicFrameLocks noChangeAspect="1"/>
          </p:cNvGraphicFramePr>
          <p:nvPr>
            <p:extLst>
              <p:ext uri="{D42A27DB-BD31-4B8C-83A1-F6EECF244321}">
                <p14:modId xmlns:p14="http://schemas.microsoft.com/office/powerpoint/2010/main" val="2666056098"/>
              </p:ext>
            </p:extLst>
          </p:nvPr>
        </p:nvGraphicFramePr>
        <p:xfrm>
          <a:off x="4053098" y="3222976"/>
          <a:ext cx="1976681" cy="468161"/>
        </p:xfrm>
        <a:graphic>
          <a:graphicData uri="http://schemas.openxmlformats.org/presentationml/2006/ole">
            <mc:AlternateContent xmlns:mc="http://schemas.openxmlformats.org/markup-compatibility/2006">
              <mc:Choice xmlns:v="urn:schemas-microsoft-com:vml" Requires="v">
                <p:oleObj spid="_x0000_s5969" name="Equation" r:id="rId5" imgW="965160" imgH="228600" progId="Equation.DSMT4">
                  <p:embed/>
                </p:oleObj>
              </mc:Choice>
              <mc:Fallback>
                <p:oleObj name="Equation" r:id="rId5" imgW="965160" imgH="228600" progId="Equation.DSMT4">
                  <p:embed/>
                  <p:pic>
                    <p:nvPicPr>
                      <p:cNvPr id="0" name=""/>
                      <p:cNvPicPr/>
                      <p:nvPr/>
                    </p:nvPicPr>
                    <p:blipFill>
                      <a:blip r:embed="rId6"/>
                      <a:stretch>
                        <a:fillRect/>
                      </a:stretch>
                    </p:blipFill>
                    <p:spPr>
                      <a:xfrm>
                        <a:off x="4053098" y="3222976"/>
                        <a:ext cx="1976681" cy="468161"/>
                      </a:xfrm>
                      <a:prstGeom prst="rect">
                        <a:avLst/>
                      </a:prstGeom>
                    </p:spPr>
                  </p:pic>
                </p:oleObj>
              </mc:Fallback>
            </mc:AlternateContent>
          </a:graphicData>
        </a:graphic>
      </p:graphicFrame>
      <p:sp>
        <p:nvSpPr>
          <p:cNvPr id="18" name="Content Placeholder 17"/>
          <p:cNvSpPr>
            <a:spLocks noGrp="1"/>
          </p:cNvSpPr>
          <p:nvPr>
            <p:ph sz="quarter" idx="15"/>
          </p:nvPr>
        </p:nvSpPr>
        <p:spPr>
          <a:xfrm>
            <a:off x="457200" y="3672337"/>
            <a:ext cx="2596724" cy="442727"/>
          </a:xfrm>
        </p:spPr>
        <p:txBody>
          <a:bodyPr/>
          <a:lstStyle/>
          <a:p>
            <a:r>
              <a:rPr lang="en-US" altLang="en-US" sz="2400" dirty="0">
                <a:latin typeface="+mn-lt"/>
              </a:rPr>
              <a:t>Turbulent Flow:</a:t>
            </a:r>
            <a:endParaRPr lang="en-US" sz="2400" dirty="0">
              <a:latin typeface="+mn-lt"/>
            </a:endParaRPr>
          </a:p>
        </p:txBody>
      </p:sp>
      <p:graphicFrame>
        <p:nvGraphicFramePr>
          <p:cNvPr id="28" name="Object 27" descr="Double quotes f double quotes requires N sub R and left parenthesis e over D right parenthesis."/>
          <p:cNvGraphicFramePr>
            <a:graphicFrameLocks noChangeAspect="1"/>
          </p:cNvGraphicFramePr>
          <p:nvPr>
            <p:extLst>
              <p:ext uri="{D42A27DB-BD31-4B8C-83A1-F6EECF244321}">
                <p14:modId xmlns:p14="http://schemas.microsoft.com/office/powerpoint/2010/main" val="751988104"/>
              </p:ext>
            </p:extLst>
          </p:nvPr>
        </p:nvGraphicFramePr>
        <p:xfrm>
          <a:off x="4078150" y="3715049"/>
          <a:ext cx="3381318" cy="468089"/>
        </p:xfrm>
        <a:graphic>
          <a:graphicData uri="http://schemas.openxmlformats.org/presentationml/2006/ole">
            <mc:AlternateContent xmlns:mc="http://schemas.openxmlformats.org/markup-compatibility/2006">
              <mc:Choice xmlns:v="urn:schemas-microsoft-com:vml" Requires="v">
                <p:oleObj spid="_x0000_s5970" name="Equation" r:id="rId7" imgW="1650960" imgH="228600" progId="Equation.DSMT4">
                  <p:embed/>
                </p:oleObj>
              </mc:Choice>
              <mc:Fallback>
                <p:oleObj name="Equation" r:id="rId7" imgW="1650960" imgH="228600" progId="Equation.DSMT4">
                  <p:embed/>
                  <p:pic>
                    <p:nvPicPr>
                      <p:cNvPr id="27" name="Object 26"/>
                      <p:cNvPicPr/>
                      <p:nvPr/>
                    </p:nvPicPr>
                    <p:blipFill>
                      <a:blip r:embed="rId8"/>
                      <a:stretch>
                        <a:fillRect/>
                      </a:stretch>
                    </p:blipFill>
                    <p:spPr>
                      <a:xfrm>
                        <a:off x="4078150" y="3715049"/>
                        <a:ext cx="3381318" cy="468089"/>
                      </a:xfrm>
                      <a:prstGeom prst="rect">
                        <a:avLst/>
                      </a:prstGeom>
                    </p:spPr>
                  </p:pic>
                </p:oleObj>
              </mc:Fallback>
            </mc:AlternateContent>
          </a:graphicData>
        </a:graphic>
      </p:graphicFrame>
      <p:sp>
        <p:nvSpPr>
          <p:cNvPr id="19" name="Content Placeholder 18"/>
          <p:cNvSpPr>
            <a:spLocks noGrp="1"/>
          </p:cNvSpPr>
          <p:nvPr>
            <p:ph sz="quarter" idx="16"/>
          </p:nvPr>
        </p:nvSpPr>
        <p:spPr>
          <a:xfrm>
            <a:off x="457200" y="4166063"/>
            <a:ext cx="3483864" cy="516502"/>
          </a:xfrm>
        </p:spPr>
        <p:txBody>
          <a:bodyPr/>
          <a:lstStyle/>
          <a:p>
            <a:r>
              <a:rPr lang="en-US" altLang="en-US" sz="2400" dirty="0">
                <a:latin typeface="+mn-lt"/>
              </a:rPr>
              <a:t>Complete Turbulence:</a:t>
            </a:r>
            <a:endParaRPr lang="en-US" sz="2400" dirty="0">
              <a:latin typeface="+mn-lt"/>
            </a:endParaRPr>
          </a:p>
        </p:txBody>
      </p:sp>
      <p:graphicFrame>
        <p:nvGraphicFramePr>
          <p:cNvPr id="29" name="Object 28" descr="Double quotes f double quotes requires left parenthesis e over D right parenthesis."/>
          <p:cNvGraphicFramePr>
            <a:graphicFrameLocks noChangeAspect="1"/>
          </p:cNvGraphicFramePr>
          <p:nvPr>
            <p:extLst>
              <p:ext uri="{D42A27DB-BD31-4B8C-83A1-F6EECF244321}">
                <p14:modId xmlns:p14="http://schemas.microsoft.com/office/powerpoint/2010/main" val="369321946"/>
              </p:ext>
            </p:extLst>
          </p:nvPr>
        </p:nvGraphicFramePr>
        <p:xfrm>
          <a:off x="4078150" y="4246695"/>
          <a:ext cx="2568793" cy="441943"/>
        </p:xfrm>
        <a:graphic>
          <a:graphicData uri="http://schemas.openxmlformats.org/presentationml/2006/ole">
            <mc:AlternateContent xmlns:mc="http://schemas.openxmlformats.org/markup-compatibility/2006">
              <mc:Choice xmlns:v="urn:schemas-microsoft-com:vml" Requires="v">
                <p:oleObj spid="_x0000_s5971" name="Equation" r:id="rId9" imgW="1180800" imgH="203040" progId="Equation.DSMT4">
                  <p:embed/>
                </p:oleObj>
              </mc:Choice>
              <mc:Fallback>
                <p:oleObj name="Equation" r:id="rId9" imgW="1180800" imgH="203040" progId="Equation.DSMT4">
                  <p:embed/>
                  <p:pic>
                    <p:nvPicPr>
                      <p:cNvPr id="0" name=""/>
                      <p:cNvPicPr/>
                      <p:nvPr/>
                    </p:nvPicPr>
                    <p:blipFill>
                      <a:blip r:embed="rId10"/>
                      <a:stretch>
                        <a:fillRect/>
                      </a:stretch>
                    </p:blipFill>
                    <p:spPr>
                      <a:xfrm>
                        <a:off x="4078150" y="4246695"/>
                        <a:ext cx="2568793" cy="441943"/>
                      </a:xfrm>
                      <a:prstGeom prst="rect">
                        <a:avLst/>
                      </a:prstGeom>
                    </p:spPr>
                  </p:pic>
                </p:oleObj>
              </mc:Fallback>
            </mc:AlternateContent>
          </a:graphicData>
        </a:graphic>
      </p:graphicFrame>
      <p:sp>
        <p:nvSpPr>
          <p:cNvPr id="20" name="Content Placeholder 19"/>
          <p:cNvSpPr>
            <a:spLocks noGrp="1"/>
          </p:cNvSpPr>
          <p:nvPr>
            <p:ph sz="quarter" idx="17"/>
          </p:nvPr>
        </p:nvSpPr>
        <p:spPr>
          <a:xfrm>
            <a:off x="457200" y="4707117"/>
            <a:ext cx="3374136" cy="488810"/>
          </a:xfrm>
        </p:spPr>
        <p:txBody>
          <a:bodyPr/>
          <a:lstStyle/>
          <a:p>
            <a:r>
              <a:rPr lang="en-US" altLang="en-US" sz="2400" dirty="0">
                <a:latin typeface="+mn-lt"/>
              </a:rPr>
              <a:t>Turb. (smooth pipe):</a:t>
            </a:r>
            <a:endParaRPr lang="en-US" sz="2400" dirty="0">
              <a:latin typeface="+mn-lt"/>
            </a:endParaRPr>
          </a:p>
        </p:txBody>
      </p:sp>
      <p:graphicFrame>
        <p:nvGraphicFramePr>
          <p:cNvPr id="30" name="Object 29" descr="Double quotes f double quotes requires N R."/>
          <p:cNvGraphicFramePr>
            <a:graphicFrameLocks noChangeAspect="1"/>
          </p:cNvGraphicFramePr>
          <p:nvPr>
            <p:extLst>
              <p:ext uri="{D42A27DB-BD31-4B8C-83A1-F6EECF244321}">
                <p14:modId xmlns:p14="http://schemas.microsoft.com/office/powerpoint/2010/main" val="1345744120"/>
              </p:ext>
            </p:extLst>
          </p:nvPr>
        </p:nvGraphicFramePr>
        <p:xfrm>
          <a:off x="4078150" y="4790720"/>
          <a:ext cx="2123498" cy="424700"/>
        </p:xfrm>
        <a:graphic>
          <a:graphicData uri="http://schemas.openxmlformats.org/presentationml/2006/ole">
            <mc:AlternateContent xmlns:mc="http://schemas.openxmlformats.org/markup-compatibility/2006">
              <mc:Choice xmlns:v="urn:schemas-microsoft-com:vml" Requires="v">
                <p:oleObj spid="_x0000_s5972" name="Equation" r:id="rId11" imgW="1015920" imgH="203040" progId="Equation.DSMT4">
                  <p:embed/>
                </p:oleObj>
              </mc:Choice>
              <mc:Fallback>
                <p:oleObj name="Equation" r:id="rId11" imgW="1015920" imgH="203040" progId="Equation.DSMT4">
                  <p:embed/>
                  <p:pic>
                    <p:nvPicPr>
                      <p:cNvPr id="0" name=""/>
                      <p:cNvPicPr/>
                      <p:nvPr/>
                    </p:nvPicPr>
                    <p:blipFill>
                      <a:blip r:embed="rId12"/>
                      <a:stretch>
                        <a:fillRect/>
                      </a:stretch>
                    </p:blipFill>
                    <p:spPr>
                      <a:xfrm>
                        <a:off x="4078150" y="4790720"/>
                        <a:ext cx="2123498" cy="424700"/>
                      </a:xfrm>
                      <a:prstGeom prst="rect">
                        <a:avLst/>
                      </a:prstGeom>
                    </p:spPr>
                  </p:pic>
                </p:oleObj>
              </mc:Fallback>
            </mc:AlternateContent>
          </a:graphicData>
        </a:graphic>
      </p:graphicFrame>
      <p:sp>
        <p:nvSpPr>
          <p:cNvPr id="21" name="Content Placeholder 20"/>
          <p:cNvSpPr>
            <a:spLocks noGrp="1"/>
          </p:cNvSpPr>
          <p:nvPr>
            <p:ph sz="quarter" idx="18"/>
          </p:nvPr>
        </p:nvSpPr>
        <p:spPr>
          <a:xfrm>
            <a:off x="460375" y="5383223"/>
            <a:ext cx="7856311" cy="872433"/>
          </a:xfrm>
        </p:spPr>
        <p:txBody>
          <a:bodyPr/>
          <a:lstStyle/>
          <a:p>
            <a:pPr marL="0" indent="0">
              <a:buNone/>
            </a:pPr>
            <a:r>
              <a:rPr lang="en-US" altLang="en-US" sz="2400" i="1" dirty="0">
                <a:latin typeface="+mn-lt"/>
              </a:rPr>
              <a:t>e</a:t>
            </a:r>
            <a:r>
              <a:rPr lang="en-US" altLang="en-US" sz="2400" dirty="0">
                <a:latin typeface="+mn-lt"/>
              </a:rPr>
              <a:t> = roughness height for pipe material (</a:t>
            </a:r>
            <a:r>
              <a:rPr lang="en-US" altLang="en-US" sz="2400" b="1" dirty="0">
                <a:solidFill>
                  <a:schemeClr val="tx1"/>
                </a:solidFill>
                <a:latin typeface="+mn-lt"/>
              </a:rPr>
              <a:t>Table 3.1 see slide 7 and 8</a:t>
            </a:r>
            <a:r>
              <a:rPr lang="en-US" altLang="en-US" sz="2400" dirty="0">
                <a:latin typeface="+mn-lt"/>
              </a:rPr>
              <a:t>)</a:t>
            </a:r>
          </a:p>
        </p:txBody>
      </p:sp>
    </p:spTree>
    <p:extLst>
      <p:ext uri="{BB962C8B-B14F-4D97-AF65-F5344CB8AC3E}">
        <p14:creationId xmlns:p14="http://schemas.microsoft.com/office/powerpoint/2010/main" val="183417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800" dirty="0"/>
              <a:t>Table 3.1 Roughness Heights, e, for Certain Common Pipe Materials </a:t>
            </a:r>
            <a:r>
              <a:rPr lang="en-US" sz="2000" b="0" dirty="0"/>
              <a:t>(1 of 2)</a:t>
            </a:r>
          </a:p>
        </p:txBody>
      </p:sp>
      <p:graphicFrame>
        <p:nvGraphicFramePr>
          <p:cNvPr id="16" name="Table 15"/>
          <p:cNvGraphicFramePr>
            <a:graphicFrameLocks noGrp="1"/>
          </p:cNvGraphicFramePr>
          <p:nvPr>
            <p:extLst>
              <p:ext uri="{D42A27DB-BD31-4B8C-83A1-F6EECF244321}">
                <p14:modId xmlns:p14="http://schemas.microsoft.com/office/powerpoint/2010/main" val="3726542760"/>
              </p:ext>
            </p:extLst>
          </p:nvPr>
        </p:nvGraphicFramePr>
        <p:xfrm>
          <a:off x="609600" y="1397002"/>
          <a:ext cx="8077200" cy="4964973"/>
        </p:xfrm>
        <a:graphic>
          <a:graphicData uri="http://schemas.openxmlformats.org/drawingml/2006/table">
            <a:tbl>
              <a:tblPr firstRow="1" bandRow="1">
                <a:tableStyleId>{9D7B26C5-4107-4FEC-AEDC-1716B250A1EF}</a:tableStyleId>
              </a:tblPr>
              <a:tblGrid>
                <a:gridCol w="4688114">
                  <a:extLst>
                    <a:ext uri="{9D8B030D-6E8A-4147-A177-3AD203B41FA5}">
                      <a16:colId xmlns:a16="http://schemas.microsoft.com/office/drawing/2014/main" val="2578678795"/>
                    </a:ext>
                  </a:extLst>
                </a:gridCol>
                <a:gridCol w="1770743">
                  <a:extLst>
                    <a:ext uri="{9D8B030D-6E8A-4147-A177-3AD203B41FA5}">
                      <a16:colId xmlns:a16="http://schemas.microsoft.com/office/drawing/2014/main" val="4225012106"/>
                    </a:ext>
                  </a:extLst>
                </a:gridCol>
                <a:gridCol w="1618343">
                  <a:extLst>
                    <a:ext uri="{9D8B030D-6E8A-4147-A177-3AD203B41FA5}">
                      <a16:colId xmlns:a16="http://schemas.microsoft.com/office/drawing/2014/main" val="2911737593"/>
                    </a:ext>
                  </a:extLst>
                </a:gridCol>
              </a:tblGrid>
              <a:tr h="487317">
                <a:tc>
                  <a:txBody>
                    <a:bodyPr/>
                    <a:lstStyle/>
                    <a:p>
                      <a:r>
                        <a:rPr lang="en-US" sz="1600" u="none" strike="noStrike" cap="none" baseline="0" dirty="0">
                          <a:sym typeface="Arial"/>
                        </a:rPr>
                        <a:t>Pipe Material</a:t>
                      </a:r>
                      <a:endParaRPr lang="en-US" sz="1600" dirty="0">
                        <a:latin typeface="+mn-lt"/>
                      </a:endParaRPr>
                    </a:p>
                  </a:txBody>
                  <a:tcPr/>
                </a:tc>
                <a:tc>
                  <a:txBody>
                    <a:bodyPr/>
                    <a:lstStyle/>
                    <a:p>
                      <a:r>
                        <a:rPr lang="en-US" sz="1600" i="1" u="none" strike="noStrike" cap="none" baseline="0" dirty="0">
                          <a:sym typeface="Arial"/>
                        </a:rPr>
                        <a:t>e</a:t>
                      </a:r>
                      <a:r>
                        <a:rPr lang="en-US" sz="1600" u="none" strike="noStrike" cap="none" baseline="0" dirty="0">
                          <a:sym typeface="Arial"/>
                        </a:rPr>
                        <a:t> (mm)</a:t>
                      </a:r>
                      <a:endParaRPr lang="en-US" sz="1600" dirty="0">
                        <a:latin typeface="+mn-lt"/>
                      </a:endParaRPr>
                    </a:p>
                  </a:txBody>
                  <a:tcPr/>
                </a:tc>
                <a:tc>
                  <a:txBody>
                    <a:bodyPr/>
                    <a:lstStyle/>
                    <a:p>
                      <a:r>
                        <a:rPr lang="en-US" sz="1600" i="1" u="none" strike="noStrike" cap="none" baseline="0" dirty="0">
                          <a:sym typeface="Arial"/>
                        </a:rPr>
                        <a:t>e</a:t>
                      </a:r>
                      <a:r>
                        <a:rPr lang="en-US" sz="1600" u="none" strike="noStrike" cap="none" baseline="0" dirty="0">
                          <a:sym typeface="Arial"/>
                        </a:rPr>
                        <a:t> (ft)</a:t>
                      </a:r>
                      <a:endParaRPr lang="en-US" sz="1600" dirty="0">
                        <a:latin typeface="+mn-lt"/>
                      </a:endParaRPr>
                    </a:p>
                  </a:txBody>
                  <a:tcPr/>
                </a:tc>
                <a:extLst>
                  <a:ext uri="{0D108BD9-81ED-4DB2-BD59-A6C34878D82A}">
                    <a16:rowId xmlns:a16="http://schemas.microsoft.com/office/drawing/2014/main" val="1520114240"/>
                  </a:ext>
                </a:extLst>
              </a:tr>
              <a:tr h="487317">
                <a:tc>
                  <a:txBody>
                    <a:bodyPr/>
                    <a:lstStyle/>
                    <a:p>
                      <a:r>
                        <a:rPr lang="en-US" sz="1600" u="none" strike="noStrike" cap="none" baseline="0" dirty="0">
                          <a:sym typeface="Arial"/>
                        </a:rPr>
                        <a:t>Brass</a:t>
                      </a:r>
                      <a:endParaRPr lang="en-US" sz="1600" dirty="0">
                        <a:latin typeface="+mn-lt"/>
                      </a:endParaRPr>
                    </a:p>
                  </a:txBody>
                  <a:tcPr>
                    <a:noFill/>
                  </a:tcPr>
                </a:tc>
                <a:tc>
                  <a:txBody>
                    <a:bodyPr/>
                    <a:lstStyle/>
                    <a:p>
                      <a:r>
                        <a:rPr lang="en-US" sz="1600" u="none" strike="noStrike" cap="none" baseline="0" dirty="0">
                          <a:sym typeface="Arial"/>
                        </a:rPr>
                        <a:t>0.0015</a:t>
                      </a:r>
                      <a:endParaRPr lang="en-US" sz="1600" dirty="0">
                        <a:latin typeface="+mn-lt"/>
                      </a:endParaRPr>
                    </a:p>
                  </a:txBody>
                  <a:tcPr>
                    <a:noFill/>
                  </a:tcPr>
                </a:tc>
                <a:tc>
                  <a:txBody>
                    <a:bodyPr/>
                    <a:lstStyle/>
                    <a:p>
                      <a:r>
                        <a:rPr lang="en-US" sz="1600" u="none" strike="noStrike" cap="none" baseline="0" dirty="0">
                          <a:sym typeface="Arial"/>
                        </a:rPr>
                        <a:t>0.000005</a:t>
                      </a:r>
                      <a:endParaRPr lang="en-US" sz="1600" dirty="0">
                        <a:latin typeface="+mn-lt"/>
                      </a:endParaRPr>
                    </a:p>
                  </a:txBody>
                  <a:tcPr>
                    <a:noFill/>
                  </a:tcPr>
                </a:tc>
                <a:extLst>
                  <a:ext uri="{0D108BD9-81ED-4DB2-BD59-A6C34878D82A}">
                    <a16:rowId xmlns:a16="http://schemas.microsoft.com/office/drawing/2014/main" val="2953641031"/>
                  </a:ext>
                </a:extLst>
              </a:tr>
              <a:tr h="487317">
                <a:tc>
                  <a:txBody>
                    <a:bodyPr/>
                    <a:lstStyle/>
                    <a:p>
                      <a:r>
                        <a:rPr lang="en-US" sz="1600" u="none" strike="noStrike" cap="none" baseline="0" dirty="0">
                          <a:sym typeface="Arial"/>
                        </a:rPr>
                        <a:t>Concrete</a:t>
                      </a:r>
                      <a:endParaRPr lang="en-US" sz="1600" dirty="0">
                        <a:latin typeface="+mn-lt"/>
                      </a:endParaRPr>
                    </a:p>
                  </a:txBody>
                  <a:tcPr/>
                </a:tc>
                <a:tc>
                  <a:txBody>
                    <a:bodyPr/>
                    <a:lstStyle/>
                    <a:p>
                      <a:r>
                        <a:rPr lang="en-US" sz="1600" dirty="0">
                          <a:solidFill>
                            <a:schemeClr val="bg1"/>
                          </a:solidFill>
                        </a:rPr>
                        <a:t>Blank</a:t>
                      </a:r>
                      <a:endParaRPr lang="en-US" sz="1600" dirty="0">
                        <a:solidFill>
                          <a:schemeClr val="bg1"/>
                        </a:solidFill>
                        <a:latin typeface="+mn-lt"/>
                      </a:endParaRPr>
                    </a:p>
                  </a:txBody>
                  <a:tcPr/>
                </a:tc>
                <a:tc>
                  <a:txBody>
                    <a:bodyPr/>
                    <a:lstStyle/>
                    <a:p>
                      <a:r>
                        <a:rPr lang="en-US" sz="1600" dirty="0">
                          <a:solidFill>
                            <a:schemeClr val="bg1"/>
                          </a:solidFill>
                        </a:rPr>
                        <a:t>Blank</a:t>
                      </a:r>
                      <a:endParaRPr lang="en-US" sz="1600" dirty="0">
                        <a:latin typeface="+mn-lt"/>
                      </a:endParaRPr>
                    </a:p>
                  </a:txBody>
                  <a:tcPr/>
                </a:tc>
                <a:extLst>
                  <a:ext uri="{0D108BD9-81ED-4DB2-BD59-A6C34878D82A}">
                    <a16:rowId xmlns:a16="http://schemas.microsoft.com/office/drawing/2014/main" val="4092039663"/>
                  </a:ext>
                </a:extLst>
              </a:tr>
              <a:tr h="487317">
                <a:tc>
                  <a:txBody>
                    <a:bodyPr/>
                    <a:lstStyle/>
                    <a:p>
                      <a:r>
                        <a:rPr lang="en-US" sz="1600" u="none" strike="noStrike" cap="none" baseline="0" dirty="0">
                          <a:sym typeface="Arial"/>
                        </a:rPr>
                        <a:t>Steel forms, smooth</a:t>
                      </a:r>
                      <a:endParaRPr lang="en-US" sz="1600" dirty="0">
                        <a:latin typeface="+mn-lt"/>
                      </a:endParaRPr>
                    </a:p>
                  </a:txBody>
                  <a:tcPr>
                    <a:noFill/>
                  </a:tcPr>
                </a:tc>
                <a:tc>
                  <a:txBody>
                    <a:bodyPr/>
                    <a:lstStyle/>
                    <a:p>
                      <a:r>
                        <a:rPr lang="en-US" sz="1600" u="none" strike="noStrike" cap="none" baseline="0" dirty="0">
                          <a:sym typeface="Arial"/>
                        </a:rPr>
                        <a:t>0.18</a:t>
                      </a:r>
                      <a:endParaRPr lang="en-US" sz="1600" dirty="0">
                        <a:latin typeface="+mn-lt"/>
                      </a:endParaRPr>
                    </a:p>
                  </a:txBody>
                  <a:tcPr>
                    <a:noFill/>
                  </a:tcPr>
                </a:tc>
                <a:tc>
                  <a:txBody>
                    <a:bodyPr/>
                    <a:lstStyle/>
                    <a:p>
                      <a:r>
                        <a:rPr lang="en-US" sz="1600" u="none" strike="noStrike" cap="none" baseline="0" dirty="0">
                          <a:sym typeface="Arial"/>
                        </a:rPr>
                        <a:t>0.0006</a:t>
                      </a:r>
                      <a:endParaRPr lang="en-US" sz="1600" dirty="0">
                        <a:latin typeface="+mn-lt"/>
                      </a:endParaRPr>
                    </a:p>
                  </a:txBody>
                  <a:tcPr>
                    <a:noFill/>
                  </a:tcPr>
                </a:tc>
                <a:extLst>
                  <a:ext uri="{0D108BD9-81ED-4DB2-BD59-A6C34878D82A}">
                    <a16:rowId xmlns:a16="http://schemas.microsoft.com/office/drawing/2014/main" val="2314384040"/>
                  </a:ext>
                </a:extLst>
              </a:tr>
              <a:tr h="487317">
                <a:tc>
                  <a:txBody>
                    <a:bodyPr/>
                    <a:lstStyle/>
                    <a:p>
                      <a:r>
                        <a:rPr lang="en-US" sz="1600" u="none" strike="noStrike" cap="none" baseline="0" dirty="0">
                          <a:sym typeface="Arial"/>
                        </a:rPr>
                        <a:t>Good joints, average</a:t>
                      </a:r>
                      <a:endParaRPr lang="en-US" sz="1600" dirty="0">
                        <a:latin typeface="+mn-lt"/>
                      </a:endParaRPr>
                    </a:p>
                  </a:txBody>
                  <a:tcPr/>
                </a:tc>
                <a:tc>
                  <a:txBody>
                    <a:bodyPr/>
                    <a:lstStyle/>
                    <a:p>
                      <a:r>
                        <a:rPr lang="en-US" sz="1600" u="none" strike="noStrike" cap="none" baseline="0" dirty="0">
                          <a:sym typeface="Arial"/>
                        </a:rPr>
                        <a:t>0.36</a:t>
                      </a:r>
                      <a:endParaRPr lang="en-US" sz="1600" dirty="0">
                        <a:latin typeface="+mn-lt"/>
                      </a:endParaRPr>
                    </a:p>
                  </a:txBody>
                  <a:tcPr/>
                </a:tc>
                <a:tc>
                  <a:txBody>
                    <a:bodyPr/>
                    <a:lstStyle/>
                    <a:p>
                      <a:r>
                        <a:rPr lang="en-US" sz="1600" u="none" strike="noStrike" cap="none" baseline="0" dirty="0">
                          <a:sym typeface="Arial"/>
                        </a:rPr>
                        <a:t>0.0012</a:t>
                      </a:r>
                      <a:endParaRPr lang="en-US" sz="1600" dirty="0">
                        <a:latin typeface="+mn-lt"/>
                      </a:endParaRPr>
                    </a:p>
                  </a:txBody>
                  <a:tcPr/>
                </a:tc>
                <a:extLst>
                  <a:ext uri="{0D108BD9-81ED-4DB2-BD59-A6C34878D82A}">
                    <a16:rowId xmlns:a16="http://schemas.microsoft.com/office/drawing/2014/main" val="3647305023"/>
                  </a:ext>
                </a:extLst>
              </a:tr>
              <a:tr h="487317">
                <a:tc>
                  <a:txBody>
                    <a:bodyPr/>
                    <a:lstStyle/>
                    <a:p>
                      <a:r>
                        <a:rPr lang="en-US" sz="1600" u="none" strike="noStrike" cap="none" baseline="0" dirty="0">
                          <a:sym typeface="Arial"/>
                        </a:rPr>
                        <a:t>Rough, visible form marks</a:t>
                      </a:r>
                      <a:endParaRPr lang="en-US" sz="1600" dirty="0">
                        <a:latin typeface="+mn-lt"/>
                      </a:endParaRPr>
                    </a:p>
                  </a:txBody>
                  <a:tcPr>
                    <a:noFill/>
                  </a:tcPr>
                </a:tc>
                <a:tc>
                  <a:txBody>
                    <a:bodyPr/>
                    <a:lstStyle/>
                    <a:p>
                      <a:r>
                        <a:rPr lang="en-US" sz="1600" u="none" strike="noStrike" cap="none" baseline="0" dirty="0">
                          <a:sym typeface="Arial"/>
                        </a:rPr>
                        <a:t>0.60</a:t>
                      </a:r>
                      <a:endParaRPr lang="en-US" sz="1600" dirty="0">
                        <a:latin typeface="+mn-lt"/>
                      </a:endParaRPr>
                    </a:p>
                  </a:txBody>
                  <a:tcPr>
                    <a:noFill/>
                  </a:tcPr>
                </a:tc>
                <a:tc>
                  <a:txBody>
                    <a:bodyPr/>
                    <a:lstStyle/>
                    <a:p>
                      <a:r>
                        <a:rPr lang="en-US" sz="1600" u="none" strike="noStrike" cap="none" baseline="0" dirty="0">
                          <a:sym typeface="Arial"/>
                        </a:rPr>
                        <a:t>0.002</a:t>
                      </a:r>
                      <a:endParaRPr lang="en-US" sz="1600" dirty="0">
                        <a:latin typeface="+mn-lt"/>
                      </a:endParaRPr>
                    </a:p>
                  </a:txBody>
                  <a:tcPr>
                    <a:noFill/>
                  </a:tcPr>
                </a:tc>
                <a:extLst>
                  <a:ext uri="{0D108BD9-81ED-4DB2-BD59-A6C34878D82A}">
                    <a16:rowId xmlns:a16="http://schemas.microsoft.com/office/drawing/2014/main" val="2658173074"/>
                  </a:ext>
                </a:extLst>
              </a:tr>
              <a:tr h="487317">
                <a:tc>
                  <a:txBody>
                    <a:bodyPr/>
                    <a:lstStyle/>
                    <a:p>
                      <a:r>
                        <a:rPr lang="en-US" sz="1600" u="none" strike="noStrike" cap="none" baseline="0" dirty="0">
                          <a:sym typeface="Arial"/>
                        </a:rPr>
                        <a:t>Copper</a:t>
                      </a:r>
                      <a:endParaRPr lang="en-US" sz="1600" dirty="0">
                        <a:latin typeface="+mn-lt"/>
                      </a:endParaRPr>
                    </a:p>
                  </a:txBody>
                  <a:tcPr/>
                </a:tc>
                <a:tc>
                  <a:txBody>
                    <a:bodyPr/>
                    <a:lstStyle/>
                    <a:p>
                      <a:r>
                        <a:rPr lang="en-US" sz="1600" u="none" strike="noStrike" cap="none" baseline="0" dirty="0">
                          <a:sym typeface="Arial"/>
                        </a:rPr>
                        <a:t>0.0015</a:t>
                      </a:r>
                      <a:endParaRPr lang="en-US" sz="1600" dirty="0">
                        <a:latin typeface="+mn-lt"/>
                      </a:endParaRPr>
                    </a:p>
                  </a:txBody>
                  <a:tcPr/>
                </a:tc>
                <a:tc>
                  <a:txBody>
                    <a:bodyPr/>
                    <a:lstStyle/>
                    <a:p>
                      <a:r>
                        <a:rPr lang="en-US" sz="1600" u="none" strike="noStrike" cap="none" baseline="0" dirty="0">
                          <a:sym typeface="Arial"/>
                        </a:rPr>
                        <a:t>0.000005</a:t>
                      </a:r>
                      <a:endParaRPr lang="en-US" sz="1600" dirty="0">
                        <a:latin typeface="+mn-lt"/>
                      </a:endParaRPr>
                    </a:p>
                  </a:txBody>
                  <a:tcPr/>
                </a:tc>
                <a:extLst>
                  <a:ext uri="{0D108BD9-81ED-4DB2-BD59-A6C34878D82A}">
                    <a16:rowId xmlns:a16="http://schemas.microsoft.com/office/drawing/2014/main" val="3634994365"/>
                  </a:ext>
                </a:extLst>
              </a:tr>
              <a:tr h="487317">
                <a:tc>
                  <a:txBody>
                    <a:bodyPr/>
                    <a:lstStyle/>
                    <a:p>
                      <a:r>
                        <a:rPr lang="en-US" sz="1600" u="none" strike="noStrike" cap="none" baseline="0" dirty="0">
                          <a:sym typeface="Arial"/>
                        </a:rPr>
                        <a:t>Corrugated metal (C</a:t>
                      </a:r>
                      <a:r>
                        <a:rPr lang="en-US" sz="100" u="none" strike="noStrike" cap="none" baseline="0" dirty="0">
                          <a:sym typeface="Arial"/>
                        </a:rPr>
                        <a:t> </a:t>
                      </a:r>
                      <a:r>
                        <a:rPr lang="en-US" sz="1600" u="none" strike="noStrike" cap="none" baseline="0" dirty="0">
                          <a:sym typeface="Arial"/>
                        </a:rPr>
                        <a:t>M</a:t>
                      </a:r>
                      <a:r>
                        <a:rPr lang="en-US" sz="100" u="none" strike="noStrike" cap="none" baseline="0" dirty="0">
                          <a:sym typeface="Arial"/>
                        </a:rPr>
                        <a:t> </a:t>
                      </a:r>
                      <a:r>
                        <a:rPr lang="en-US" sz="1600" u="none" strike="noStrike" cap="none" baseline="0" dirty="0">
                          <a:sym typeface="Arial"/>
                        </a:rPr>
                        <a:t>P)</a:t>
                      </a:r>
                      <a:endParaRPr lang="en-US" sz="1600" dirty="0">
                        <a:latin typeface="+mn-lt"/>
                      </a:endParaRPr>
                    </a:p>
                  </a:txBody>
                  <a:tcPr>
                    <a:noFill/>
                  </a:tcPr>
                </a:tc>
                <a:tc>
                  <a:txBody>
                    <a:bodyPr/>
                    <a:lstStyle/>
                    <a:p>
                      <a:r>
                        <a:rPr lang="en-US" sz="1600" u="none" strike="noStrike" cap="none" baseline="0" dirty="0">
                          <a:sym typeface="Arial"/>
                        </a:rPr>
                        <a:t>45</a:t>
                      </a:r>
                      <a:endParaRPr lang="en-US" sz="1600" dirty="0">
                        <a:latin typeface="+mn-lt"/>
                      </a:endParaRPr>
                    </a:p>
                  </a:txBody>
                  <a:tcPr>
                    <a:noFill/>
                  </a:tcPr>
                </a:tc>
                <a:tc>
                  <a:txBody>
                    <a:bodyPr/>
                    <a:lstStyle/>
                    <a:p>
                      <a:r>
                        <a:rPr lang="en-US" sz="1600" u="none" strike="noStrike" cap="none" baseline="0" dirty="0">
                          <a:sym typeface="Arial"/>
                        </a:rPr>
                        <a:t>0.15</a:t>
                      </a:r>
                      <a:endParaRPr lang="en-US" sz="1600" dirty="0">
                        <a:latin typeface="+mn-lt"/>
                      </a:endParaRPr>
                    </a:p>
                  </a:txBody>
                  <a:tcPr>
                    <a:noFill/>
                  </a:tcPr>
                </a:tc>
                <a:extLst>
                  <a:ext uri="{0D108BD9-81ED-4DB2-BD59-A6C34878D82A}">
                    <a16:rowId xmlns:a16="http://schemas.microsoft.com/office/drawing/2014/main" val="1890197465"/>
                  </a:ext>
                </a:extLst>
              </a:tr>
              <a:tr h="487317">
                <a:tc>
                  <a:txBody>
                    <a:bodyPr/>
                    <a:lstStyle/>
                    <a:p>
                      <a:r>
                        <a:rPr lang="en-US" sz="1600" u="none" strike="noStrike" cap="none" baseline="0" dirty="0">
                          <a:sym typeface="Arial"/>
                        </a:rPr>
                        <a:t>Iron (common in older water lines, except ductile or D</a:t>
                      </a:r>
                      <a:r>
                        <a:rPr lang="en-US" sz="100" u="none" strike="noStrike" cap="none" baseline="0" dirty="0">
                          <a:sym typeface="Arial"/>
                        </a:rPr>
                        <a:t> </a:t>
                      </a:r>
                      <a:r>
                        <a:rPr lang="en-US" sz="1600" u="none" strike="noStrike" cap="none" baseline="0" dirty="0">
                          <a:sym typeface="Arial"/>
                        </a:rPr>
                        <a:t>I</a:t>
                      </a:r>
                      <a:r>
                        <a:rPr lang="en-US" sz="100" u="none" strike="noStrike" cap="none" baseline="0" dirty="0">
                          <a:sym typeface="Arial"/>
                        </a:rPr>
                        <a:t> </a:t>
                      </a:r>
                      <a:r>
                        <a:rPr lang="en-US" sz="1600" u="none" strike="noStrike" cap="none" baseline="0" dirty="0">
                          <a:sym typeface="Arial"/>
                        </a:rPr>
                        <a:t>P, which is widely used today)</a:t>
                      </a:r>
                      <a:endParaRPr lang="en-US" sz="1600" dirty="0">
                        <a:latin typeface="+mn-lt"/>
                      </a:endParaRPr>
                    </a:p>
                  </a:txBody>
                  <a:tcPr/>
                </a:tc>
                <a:tc>
                  <a:txBody>
                    <a:bodyPr/>
                    <a:lstStyle/>
                    <a:p>
                      <a:r>
                        <a:rPr lang="en-US" sz="1600" dirty="0">
                          <a:solidFill>
                            <a:schemeClr val="bg1"/>
                          </a:solidFill>
                        </a:rPr>
                        <a:t>Blank</a:t>
                      </a:r>
                      <a:endParaRPr lang="en-US" sz="1600" dirty="0">
                        <a:latin typeface="+mn-lt"/>
                      </a:endParaRPr>
                    </a:p>
                  </a:txBody>
                  <a:tcPr/>
                </a:tc>
                <a:tc>
                  <a:txBody>
                    <a:bodyPr/>
                    <a:lstStyle/>
                    <a:p>
                      <a:r>
                        <a:rPr lang="en-US" sz="1600" dirty="0">
                          <a:solidFill>
                            <a:schemeClr val="bg1"/>
                          </a:solidFill>
                        </a:rPr>
                        <a:t>Blank</a:t>
                      </a:r>
                      <a:endParaRPr lang="en-US" sz="1600" dirty="0">
                        <a:latin typeface="+mn-lt"/>
                      </a:endParaRPr>
                    </a:p>
                  </a:txBody>
                  <a:tcPr/>
                </a:tc>
                <a:extLst>
                  <a:ext uri="{0D108BD9-81ED-4DB2-BD59-A6C34878D82A}">
                    <a16:rowId xmlns:a16="http://schemas.microsoft.com/office/drawing/2014/main" val="3844365837"/>
                  </a:ext>
                </a:extLst>
              </a:tr>
              <a:tr h="487317">
                <a:tc>
                  <a:txBody>
                    <a:bodyPr/>
                    <a:lstStyle/>
                    <a:p>
                      <a:r>
                        <a:rPr lang="en-US" sz="1600" u="none" strike="noStrike" cap="none" baseline="0" dirty="0">
                          <a:sym typeface="Arial"/>
                        </a:rPr>
                        <a:t>Asphalt lined</a:t>
                      </a:r>
                      <a:endParaRPr lang="en-US" sz="1600" dirty="0">
                        <a:latin typeface="+mn-lt"/>
                      </a:endParaRPr>
                    </a:p>
                  </a:txBody>
                  <a:tcPr>
                    <a:noFill/>
                  </a:tcPr>
                </a:tc>
                <a:tc>
                  <a:txBody>
                    <a:bodyPr/>
                    <a:lstStyle/>
                    <a:p>
                      <a:r>
                        <a:rPr lang="en-US" sz="1600" u="none" strike="noStrike" cap="none" baseline="0" dirty="0">
                          <a:sym typeface="Arial"/>
                        </a:rPr>
                        <a:t>0.12</a:t>
                      </a:r>
                      <a:endParaRPr lang="en-US" sz="1600" dirty="0">
                        <a:latin typeface="+mn-lt"/>
                      </a:endParaRPr>
                    </a:p>
                  </a:txBody>
                  <a:tcPr>
                    <a:noFill/>
                  </a:tcPr>
                </a:tc>
                <a:tc>
                  <a:txBody>
                    <a:bodyPr/>
                    <a:lstStyle/>
                    <a:p>
                      <a:r>
                        <a:rPr lang="en-US" sz="1600" u="none" strike="noStrike" cap="none" baseline="0" dirty="0">
                          <a:sym typeface="Arial"/>
                        </a:rPr>
                        <a:t>0.0004</a:t>
                      </a:r>
                      <a:endParaRPr lang="en-US" sz="1600" dirty="0">
                        <a:latin typeface="+mn-lt"/>
                      </a:endParaRPr>
                    </a:p>
                  </a:txBody>
                  <a:tcPr>
                    <a:noFill/>
                  </a:tcPr>
                </a:tc>
                <a:extLst>
                  <a:ext uri="{0D108BD9-81ED-4DB2-BD59-A6C34878D82A}">
                    <a16:rowId xmlns:a16="http://schemas.microsoft.com/office/drawing/2014/main" val="4158965883"/>
                  </a:ext>
                </a:extLst>
              </a:tr>
            </a:tbl>
          </a:graphicData>
        </a:graphic>
      </p:graphicFrame>
    </p:spTree>
    <p:extLst>
      <p:ext uri="{BB962C8B-B14F-4D97-AF65-F5344CB8AC3E}">
        <p14:creationId xmlns:p14="http://schemas.microsoft.com/office/powerpoint/2010/main" val="230018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sz="2800" dirty="0"/>
              <a:t>Table 3.1 Roughness Heights, e, for Certain Common Pipe Materials </a:t>
            </a:r>
            <a:r>
              <a:rPr lang="en-US" sz="2000" b="0" dirty="0"/>
              <a:t>(2 of 2)</a:t>
            </a:r>
          </a:p>
        </p:txBody>
      </p:sp>
      <p:graphicFrame>
        <p:nvGraphicFramePr>
          <p:cNvPr id="16" name="Table 15"/>
          <p:cNvGraphicFramePr>
            <a:graphicFrameLocks noGrp="1"/>
          </p:cNvGraphicFramePr>
          <p:nvPr>
            <p:extLst>
              <p:ext uri="{D42A27DB-BD31-4B8C-83A1-F6EECF244321}">
                <p14:modId xmlns:p14="http://schemas.microsoft.com/office/powerpoint/2010/main" val="551549374"/>
              </p:ext>
            </p:extLst>
          </p:nvPr>
        </p:nvGraphicFramePr>
        <p:xfrm>
          <a:off x="566058" y="1397002"/>
          <a:ext cx="8077200" cy="4873170"/>
        </p:xfrm>
        <a:graphic>
          <a:graphicData uri="http://schemas.openxmlformats.org/drawingml/2006/table">
            <a:tbl>
              <a:tblPr firstRow="1" bandRow="1">
                <a:tableStyleId>{9D7B26C5-4107-4FEC-AEDC-1716B250A1EF}</a:tableStyleId>
              </a:tblPr>
              <a:tblGrid>
                <a:gridCol w="4688114">
                  <a:extLst>
                    <a:ext uri="{9D8B030D-6E8A-4147-A177-3AD203B41FA5}">
                      <a16:colId xmlns:a16="http://schemas.microsoft.com/office/drawing/2014/main" val="2578678795"/>
                    </a:ext>
                  </a:extLst>
                </a:gridCol>
                <a:gridCol w="1770743">
                  <a:extLst>
                    <a:ext uri="{9D8B030D-6E8A-4147-A177-3AD203B41FA5}">
                      <a16:colId xmlns:a16="http://schemas.microsoft.com/office/drawing/2014/main" val="4225012106"/>
                    </a:ext>
                  </a:extLst>
                </a:gridCol>
                <a:gridCol w="1618343">
                  <a:extLst>
                    <a:ext uri="{9D8B030D-6E8A-4147-A177-3AD203B41FA5}">
                      <a16:colId xmlns:a16="http://schemas.microsoft.com/office/drawing/2014/main" val="2911737593"/>
                    </a:ext>
                  </a:extLst>
                </a:gridCol>
              </a:tblGrid>
              <a:tr h="500740">
                <a:tc>
                  <a:txBody>
                    <a:bodyPr/>
                    <a:lstStyle/>
                    <a:p>
                      <a:r>
                        <a:rPr lang="en-US" sz="1600" u="none" strike="noStrike" cap="none" baseline="0" dirty="0">
                          <a:sym typeface="Arial"/>
                        </a:rPr>
                        <a:t>Pipe Material</a:t>
                      </a:r>
                      <a:endParaRPr lang="en-US" sz="1600" dirty="0">
                        <a:latin typeface="+mn-lt"/>
                      </a:endParaRPr>
                    </a:p>
                  </a:txBody>
                  <a:tcPr/>
                </a:tc>
                <a:tc>
                  <a:txBody>
                    <a:bodyPr/>
                    <a:lstStyle/>
                    <a:p>
                      <a:r>
                        <a:rPr lang="en-US" sz="1600" i="1" u="none" strike="noStrike" cap="none" baseline="0" dirty="0">
                          <a:sym typeface="Arial"/>
                        </a:rPr>
                        <a:t>e</a:t>
                      </a:r>
                      <a:r>
                        <a:rPr lang="en-US" sz="1600" u="none" strike="noStrike" cap="none" baseline="0" dirty="0">
                          <a:sym typeface="Arial"/>
                        </a:rPr>
                        <a:t> (mm)</a:t>
                      </a:r>
                      <a:endParaRPr lang="en-US" sz="1600" dirty="0">
                        <a:latin typeface="+mn-lt"/>
                      </a:endParaRPr>
                    </a:p>
                  </a:txBody>
                  <a:tcPr/>
                </a:tc>
                <a:tc>
                  <a:txBody>
                    <a:bodyPr/>
                    <a:lstStyle/>
                    <a:p>
                      <a:r>
                        <a:rPr lang="en-US" sz="1600" i="1" u="none" strike="noStrike" cap="none" baseline="0" dirty="0">
                          <a:sym typeface="Arial"/>
                        </a:rPr>
                        <a:t>e</a:t>
                      </a:r>
                      <a:r>
                        <a:rPr lang="en-US" sz="1600" u="none" strike="noStrike" cap="none" baseline="0" dirty="0">
                          <a:sym typeface="Arial"/>
                        </a:rPr>
                        <a:t> (ft)</a:t>
                      </a:r>
                      <a:endParaRPr lang="en-US" sz="1600" dirty="0">
                        <a:latin typeface="+mn-lt"/>
                      </a:endParaRPr>
                    </a:p>
                  </a:txBody>
                  <a:tcPr/>
                </a:tc>
                <a:extLst>
                  <a:ext uri="{0D108BD9-81ED-4DB2-BD59-A6C34878D82A}">
                    <a16:rowId xmlns:a16="http://schemas.microsoft.com/office/drawing/2014/main" val="1520114240"/>
                  </a:ext>
                </a:extLst>
              </a:tr>
              <a:tr h="420202">
                <a:tc>
                  <a:txBody>
                    <a:bodyPr/>
                    <a:lstStyle/>
                    <a:p>
                      <a:r>
                        <a:rPr lang="en-US" sz="1600" b="0" i="0" u="none" strike="noStrike" cap="none" baseline="0" dirty="0">
                          <a:solidFill>
                            <a:schemeClr val="tx1"/>
                          </a:solidFill>
                          <a:latin typeface="+mn-lt"/>
                          <a:ea typeface="+mn-ea"/>
                          <a:cs typeface="+mn-cs"/>
                          <a:sym typeface="Arial"/>
                        </a:rPr>
                        <a:t>Cast</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0.26</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0.00085</a:t>
                      </a:r>
                      <a:endParaRPr lang="en-US" sz="1600" dirty="0">
                        <a:latin typeface="+mn-lt"/>
                      </a:endParaRPr>
                    </a:p>
                  </a:txBody>
                  <a:tcPr>
                    <a:noFill/>
                  </a:tcPr>
                </a:tc>
                <a:extLst>
                  <a:ext uri="{0D108BD9-81ED-4DB2-BD59-A6C34878D82A}">
                    <a16:rowId xmlns:a16="http://schemas.microsoft.com/office/drawing/2014/main" val="2953641031"/>
                  </a:ext>
                </a:extLst>
              </a:tr>
              <a:tr h="432508">
                <a:tc>
                  <a:txBody>
                    <a:bodyPr/>
                    <a:lstStyle/>
                    <a:p>
                      <a:r>
                        <a:rPr lang="en-US" sz="1600" b="0" i="0" u="none" strike="noStrike" cap="none" baseline="0" dirty="0">
                          <a:solidFill>
                            <a:schemeClr val="tx1"/>
                          </a:solidFill>
                          <a:latin typeface="+mn-lt"/>
                          <a:ea typeface="+mn-ea"/>
                          <a:cs typeface="+mn-cs"/>
                          <a:sym typeface="Arial"/>
                        </a:rPr>
                        <a:t>Ductile; D</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I</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P—cement mortar lined</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0.12</a:t>
                      </a:r>
                      <a:endParaRPr lang="en-US" sz="1600" dirty="0">
                        <a:solidFill>
                          <a:schemeClr val="bg1"/>
                        </a:solidFill>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0.0004</a:t>
                      </a:r>
                      <a:endParaRPr lang="en-US" sz="1600" dirty="0">
                        <a:latin typeface="+mn-lt"/>
                      </a:endParaRPr>
                    </a:p>
                  </a:txBody>
                  <a:tcPr/>
                </a:tc>
                <a:extLst>
                  <a:ext uri="{0D108BD9-81ED-4DB2-BD59-A6C34878D82A}">
                    <a16:rowId xmlns:a16="http://schemas.microsoft.com/office/drawing/2014/main" val="4092039663"/>
                  </a:ext>
                </a:extLst>
              </a:tr>
              <a:tr h="357938">
                <a:tc>
                  <a:txBody>
                    <a:bodyPr/>
                    <a:lstStyle/>
                    <a:p>
                      <a:r>
                        <a:rPr lang="en-US" sz="1600" b="0" i="0" u="none" strike="noStrike" cap="none" baseline="0" dirty="0">
                          <a:solidFill>
                            <a:schemeClr val="tx1"/>
                          </a:solidFill>
                          <a:latin typeface="+mn-lt"/>
                          <a:ea typeface="+mn-ea"/>
                          <a:cs typeface="+mn-cs"/>
                          <a:sym typeface="Arial"/>
                        </a:rPr>
                        <a:t>Galvanized</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0.15</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0.0005</a:t>
                      </a:r>
                      <a:endParaRPr lang="en-US" sz="1600" dirty="0">
                        <a:latin typeface="+mn-lt"/>
                      </a:endParaRPr>
                    </a:p>
                  </a:txBody>
                  <a:tcPr>
                    <a:noFill/>
                  </a:tcPr>
                </a:tc>
                <a:extLst>
                  <a:ext uri="{0D108BD9-81ED-4DB2-BD59-A6C34878D82A}">
                    <a16:rowId xmlns:a16="http://schemas.microsoft.com/office/drawing/2014/main" val="2314384040"/>
                  </a:ext>
                </a:extLst>
              </a:tr>
              <a:tr h="372852">
                <a:tc>
                  <a:txBody>
                    <a:bodyPr/>
                    <a:lstStyle/>
                    <a:p>
                      <a:r>
                        <a:rPr lang="en-US" sz="1600" b="0" i="0" u="none" strike="noStrike" cap="none" baseline="0" dirty="0">
                          <a:solidFill>
                            <a:schemeClr val="tx1"/>
                          </a:solidFill>
                          <a:latin typeface="+mn-lt"/>
                          <a:ea typeface="+mn-ea"/>
                          <a:cs typeface="+mn-cs"/>
                          <a:sym typeface="Arial"/>
                        </a:rPr>
                        <a:t>Wrought</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0.045</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0.00015</a:t>
                      </a:r>
                      <a:endParaRPr lang="en-US" sz="1600" dirty="0">
                        <a:latin typeface="+mn-lt"/>
                      </a:endParaRPr>
                    </a:p>
                  </a:txBody>
                  <a:tcPr/>
                </a:tc>
                <a:extLst>
                  <a:ext uri="{0D108BD9-81ED-4DB2-BD59-A6C34878D82A}">
                    <a16:rowId xmlns:a16="http://schemas.microsoft.com/office/drawing/2014/main" val="3647305023"/>
                  </a:ext>
                </a:extLst>
              </a:tr>
              <a:tr h="372853">
                <a:tc>
                  <a:txBody>
                    <a:bodyPr/>
                    <a:lstStyle/>
                    <a:p>
                      <a:r>
                        <a:rPr lang="en-US" sz="1600" b="0" i="0" u="none" strike="noStrike" cap="none" baseline="0" dirty="0">
                          <a:solidFill>
                            <a:schemeClr val="tx1"/>
                          </a:solidFill>
                          <a:latin typeface="+mn-lt"/>
                          <a:ea typeface="+mn-ea"/>
                          <a:cs typeface="+mn-cs"/>
                          <a:sym typeface="Arial"/>
                        </a:rPr>
                        <a:t>Polyvinyl chloride (P</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V</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C)</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0.0015</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0.000005</a:t>
                      </a:r>
                      <a:endParaRPr lang="en-US" sz="1600" dirty="0">
                        <a:latin typeface="+mn-lt"/>
                      </a:endParaRPr>
                    </a:p>
                  </a:txBody>
                  <a:tcPr>
                    <a:noFill/>
                  </a:tcPr>
                </a:tc>
                <a:extLst>
                  <a:ext uri="{0D108BD9-81ED-4DB2-BD59-A6C34878D82A}">
                    <a16:rowId xmlns:a16="http://schemas.microsoft.com/office/drawing/2014/main" val="2658173074"/>
                  </a:ext>
                </a:extLst>
              </a:tr>
              <a:tr h="372852">
                <a:tc>
                  <a:txBody>
                    <a:bodyPr/>
                    <a:lstStyle/>
                    <a:p>
                      <a:r>
                        <a:rPr lang="en-US" sz="1600" b="0" i="0" u="none" strike="noStrike" cap="none" baseline="0" dirty="0">
                          <a:solidFill>
                            <a:schemeClr val="tx1"/>
                          </a:solidFill>
                          <a:latin typeface="+mn-lt"/>
                          <a:ea typeface="+mn-ea"/>
                          <a:cs typeface="+mn-cs"/>
                          <a:sym typeface="Arial"/>
                        </a:rPr>
                        <a:t>Polyethylene, high density (H</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D</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P</a:t>
                      </a:r>
                      <a:r>
                        <a:rPr lang="en-US" sz="100" b="0" i="0" u="none" strike="noStrike" cap="none" baseline="0" dirty="0">
                          <a:solidFill>
                            <a:schemeClr val="tx1"/>
                          </a:solidFill>
                          <a:latin typeface="+mn-lt"/>
                          <a:ea typeface="+mn-ea"/>
                          <a:cs typeface="+mn-cs"/>
                          <a:sym typeface="Arial"/>
                        </a:rPr>
                        <a:t> </a:t>
                      </a:r>
                      <a:r>
                        <a:rPr lang="en-US" sz="1600" b="0" i="0" u="none" strike="noStrike" cap="none" baseline="0" dirty="0">
                          <a:solidFill>
                            <a:schemeClr val="tx1"/>
                          </a:solidFill>
                          <a:latin typeface="+mn-lt"/>
                          <a:ea typeface="+mn-ea"/>
                          <a:cs typeface="+mn-cs"/>
                          <a:sym typeface="Arial"/>
                        </a:rPr>
                        <a:t>E)</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0.0015</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0.000005</a:t>
                      </a:r>
                      <a:endParaRPr lang="en-US" sz="1600" dirty="0">
                        <a:latin typeface="+mn-lt"/>
                      </a:endParaRPr>
                    </a:p>
                  </a:txBody>
                  <a:tcPr/>
                </a:tc>
                <a:extLst>
                  <a:ext uri="{0D108BD9-81ED-4DB2-BD59-A6C34878D82A}">
                    <a16:rowId xmlns:a16="http://schemas.microsoft.com/office/drawing/2014/main" val="3634994365"/>
                  </a:ext>
                </a:extLst>
              </a:tr>
              <a:tr h="417594">
                <a:tc>
                  <a:txBody>
                    <a:bodyPr/>
                    <a:lstStyle/>
                    <a:p>
                      <a:r>
                        <a:rPr lang="en-US" sz="1600" b="0" i="0" u="none" strike="noStrike" cap="none" baseline="0" dirty="0">
                          <a:solidFill>
                            <a:schemeClr val="tx1"/>
                          </a:solidFill>
                          <a:latin typeface="+mn-lt"/>
                          <a:ea typeface="+mn-ea"/>
                          <a:cs typeface="+mn-cs"/>
                          <a:sym typeface="Arial"/>
                        </a:rPr>
                        <a:t>Steel</a:t>
                      </a:r>
                      <a:endParaRPr lang="en-US" sz="1600" dirty="0">
                        <a:latin typeface="+mn-lt"/>
                      </a:endParaRPr>
                    </a:p>
                  </a:txBody>
                  <a:tcPr>
                    <a:noFill/>
                  </a:tcPr>
                </a:tc>
                <a:tc>
                  <a:txBody>
                    <a:bodyPr/>
                    <a:lstStyle/>
                    <a:p>
                      <a:r>
                        <a:rPr lang="en-US" sz="1600" dirty="0">
                          <a:solidFill>
                            <a:schemeClr val="bg1"/>
                          </a:solidFill>
                          <a:latin typeface="+mn-lt"/>
                        </a:rPr>
                        <a:t>Blank</a:t>
                      </a:r>
                    </a:p>
                  </a:txBody>
                  <a:tcPr>
                    <a:noFill/>
                  </a:tcPr>
                </a:tc>
                <a:tc>
                  <a:txBody>
                    <a:bodyPr/>
                    <a:lstStyle/>
                    <a:p>
                      <a:r>
                        <a:rPr lang="en-US" sz="1600" dirty="0">
                          <a:solidFill>
                            <a:schemeClr val="bg1"/>
                          </a:solidFill>
                          <a:latin typeface="+mn-lt"/>
                        </a:rPr>
                        <a:t>Blank</a:t>
                      </a:r>
                      <a:endParaRPr lang="en-US" sz="1600" dirty="0">
                        <a:latin typeface="+mn-lt"/>
                      </a:endParaRPr>
                    </a:p>
                  </a:txBody>
                  <a:tcPr>
                    <a:noFill/>
                  </a:tcPr>
                </a:tc>
                <a:extLst>
                  <a:ext uri="{0D108BD9-81ED-4DB2-BD59-A6C34878D82A}">
                    <a16:rowId xmlns:a16="http://schemas.microsoft.com/office/drawing/2014/main" val="1890197465"/>
                  </a:ext>
                </a:extLst>
              </a:tr>
              <a:tr h="417594">
                <a:tc>
                  <a:txBody>
                    <a:bodyPr/>
                    <a:lstStyle/>
                    <a:p>
                      <a:r>
                        <a:rPr lang="en-US" sz="1600" b="0" i="0" u="none" strike="noStrike" cap="none" baseline="0" dirty="0">
                          <a:solidFill>
                            <a:schemeClr val="tx1"/>
                          </a:solidFill>
                          <a:latin typeface="+mn-lt"/>
                          <a:ea typeface="+mn-ea"/>
                          <a:cs typeface="+mn-cs"/>
                          <a:sym typeface="Arial"/>
                        </a:rPr>
                        <a:t>Enamel coated</a:t>
                      </a:r>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cap="none" baseline="0" dirty="0">
                          <a:solidFill>
                            <a:schemeClr val="tx1"/>
                          </a:solidFill>
                          <a:latin typeface="+mn-lt"/>
                          <a:ea typeface="+mn-ea"/>
                          <a:cs typeface="+mn-cs"/>
                          <a:sym typeface="Arial"/>
                        </a:rPr>
                        <a:t>0.0048</a:t>
                      </a:r>
                      <a:endParaRPr lang="en-US" sz="1600" dirty="0">
                        <a:latin typeface="+mn-lt"/>
                      </a:endParaRPr>
                    </a:p>
                  </a:txBody>
                  <a:tcPr/>
                </a:tc>
                <a:tc>
                  <a:txBody>
                    <a:bodyPr/>
                    <a:lstStyle/>
                    <a:p>
                      <a:r>
                        <a:rPr lang="en-US" sz="1600" b="0" i="0" u="none" strike="noStrike" cap="none" baseline="0" dirty="0">
                          <a:solidFill>
                            <a:schemeClr val="tx1"/>
                          </a:solidFill>
                          <a:latin typeface="+mn-lt"/>
                          <a:ea typeface="+mn-ea"/>
                          <a:cs typeface="+mn-cs"/>
                          <a:sym typeface="Arial"/>
                        </a:rPr>
                        <a:t>0.000016</a:t>
                      </a:r>
                      <a:endParaRPr lang="en-US" sz="1600" dirty="0">
                        <a:latin typeface="+mn-lt"/>
                      </a:endParaRPr>
                    </a:p>
                  </a:txBody>
                  <a:tcPr/>
                </a:tc>
                <a:extLst>
                  <a:ext uri="{0D108BD9-81ED-4DB2-BD59-A6C34878D82A}">
                    <a16:rowId xmlns:a16="http://schemas.microsoft.com/office/drawing/2014/main" val="3844365837"/>
                  </a:ext>
                </a:extLst>
              </a:tr>
              <a:tr h="402679">
                <a:tc>
                  <a:txBody>
                    <a:bodyPr/>
                    <a:lstStyle/>
                    <a:p>
                      <a:r>
                        <a:rPr lang="en-US" sz="1600" b="0" i="0" u="none" strike="noStrike" cap="none" baseline="0" dirty="0">
                          <a:solidFill>
                            <a:schemeClr val="tx1"/>
                          </a:solidFill>
                          <a:latin typeface="+mn-lt"/>
                          <a:ea typeface="+mn-ea"/>
                          <a:cs typeface="+mn-cs"/>
                          <a:sym typeface="Arial"/>
                        </a:rPr>
                        <a:t>Riveted</a:t>
                      </a:r>
                      <a:endParaRPr lang="en-US" sz="1600" dirty="0">
                        <a:latin typeface="+mn-lt"/>
                      </a:endParaRPr>
                    </a:p>
                  </a:txBody>
                  <a:tcPr>
                    <a:noFill/>
                  </a:tcPr>
                </a:tc>
                <a:tc>
                  <a:txBody>
                    <a:bodyPr/>
                    <a:lstStyle/>
                    <a:p>
                      <a:r>
                        <a:rPr lang="en-US" sz="1600" dirty="0">
                          <a:solidFill>
                            <a:schemeClr val="bg1"/>
                          </a:solidFill>
                          <a:latin typeface="+mn-lt"/>
                        </a:rPr>
                        <a:t>0.9 similar to 9.0</a:t>
                      </a:r>
                    </a:p>
                  </a:txBody>
                  <a:tcPr>
                    <a:noFill/>
                  </a:tcPr>
                </a:tc>
                <a:tc>
                  <a:txBody>
                    <a:bodyPr/>
                    <a:lstStyle/>
                    <a:p>
                      <a:r>
                        <a:rPr lang="en-US" sz="1600" b="0" i="0" u="none" strike="noStrike" cap="none" baseline="0" dirty="0">
                          <a:solidFill>
                            <a:schemeClr val="tx1"/>
                          </a:solidFill>
                          <a:latin typeface="+mn-lt"/>
                          <a:ea typeface="+mn-ea"/>
                          <a:cs typeface="+mn-cs"/>
                          <a:sym typeface="Arial"/>
                        </a:rPr>
                        <a:t>0.003–0.03</a:t>
                      </a:r>
                      <a:endParaRPr lang="en-US" sz="1600" dirty="0">
                        <a:latin typeface="+mn-lt"/>
                      </a:endParaRPr>
                    </a:p>
                  </a:txBody>
                  <a:tcPr>
                    <a:noFill/>
                  </a:tcPr>
                </a:tc>
                <a:extLst>
                  <a:ext uri="{0D108BD9-81ED-4DB2-BD59-A6C34878D82A}">
                    <a16:rowId xmlns:a16="http://schemas.microsoft.com/office/drawing/2014/main" val="4158965883"/>
                  </a:ext>
                </a:extLst>
              </a:tr>
              <a:tr h="402679">
                <a:tc>
                  <a:txBody>
                    <a:bodyPr/>
                    <a:lstStyle/>
                    <a:p>
                      <a:r>
                        <a:rPr lang="en-US" sz="1600" b="0" i="0" u="none" strike="noStrike" cap="none" baseline="0" dirty="0">
                          <a:solidFill>
                            <a:schemeClr val="tx1"/>
                          </a:solidFill>
                          <a:latin typeface="+mn-lt"/>
                          <a:ea typeface="+mn-ea"/>
                          <a:cs typeface="+mn-cs"/>
                          <a:sym typeface="Arial"/>
                        </a:rPr>
                        <a:t>Seamless</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0.004</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0.000013</a:t>
                      </a:r>
                      <a:endParaRPr lang="en-US" sz="1600" dirty="0">
                        <a:latin typeface="+mn-lt"/>
                      </a:endParaRPr>
                    </a:p>
                  </a:txBody>
                  <a:tcPr>
                    <a:noFill/>
                  </a:tcPr>
                </a:tc>
                <a:extLst>
                  <a:ext uri="{0D108BD9-81ED-4DB2-BD59-A6C34878D82A}">
                    <a16:rowId xmlns:a16="http://schemas.microsoft.com/office/drawing/2014/main" val="3047994183"/>
                  </a:ext>
                </a:extLst>
              </a:tr>
              <a:tr h="402679">
                <a:tc>
                  <a:txBody>
                    <a:bodyPr/>
                    <a:lstStyle/>
                    <a:p>
                      <a:r>
                        <a:rPr lang="en-US" sz="1600" b="0" i="0" u="none" strike="noStrike" cap="none" baseline="0" dirty="0">
                          <a:solidFill>
                            <a:schemeClr val="tx1"/>
                          </a:solidFill>
                          <a:latin typeface="+mn-lt"/>
                          <a:ea typeface="+mn-ea"/>
                          <a:cs typeface="+mn-cs"/>
                          <a:sym typeface="Arial"/>
                        </a:rPr>
                        <a:t>Commercial</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0.045</a:t>
                      </a:r>
                      <a:endParaRPr lang="en-US" sz="1600" dirty="0">
                        <a:latin typeface="+mn-lt"/>
                      </a:endParaRPr>
                    </a:p>
                  </a:txBody>
                  <a:tcPr>
                    <a:noFill/>
                  </a:tcPr>
                </a:tc>
                <a:tc>
                  <a:txBody>
                    <a:bodyPr/>
                    <a:lstStyle/>
                    <a:p>
                      <a:r>
                        <a:rPr lang="en-US" sz="1600" b="0" i="0" u="none" strike="noStrike" cap="none" baseline="0" dirty="0">
                          <a:solidFill>
                            <a:schemeClr val="tx1"/>
                          </a:solidFill>
                          <a:latin typeface="+mn-lt"/>
                          <a:ea typeface="+mn-ea"/>
                          <a:cs typeface="+mn-cs"/>
                          <a:sym typeface="Arial"/>
                        </a:rPr>
                        <a:t>0.00015</a:t>
                      </a:r>
                      <a:endParaRPr lang="en-US" sz="1600" dirty="0">
                        <a:latin typeface="+mn-lt"/>
                      </a:endParaRPr>
                    </a:p>
                  </a:txBody>
                  <a:tcPr>
                    <a:noFill/>
                  </a:tcPr>
                </a:tc>
                <a:extLst>
                  <a:ext uri="{0D108BD9-81ED-4DB2-BD59-A6C34878D82A}">
                    <a16:rowId xmlns:a16="http://schemas.microsoft.com/office/drawing/2014/main" val="3428091792"/>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69028296"/>
              </p:ext>
            </p:extLst>
          </p:nvPr>
        </p:nvGraphicFramePr>
        <p:xfrm>
          <a:off x="5305172" y="5125739"/>
          <a:ext cx="899953" cy="286349"/>
        </p:xfrm>
        <a:graphic>
          <a:graphicData uri="http://schemas.openxmlformats.org/presentationml/2006/ole">
            <mc:AlternateContent xmlns:mc="http://schemas.openxmlformats.org/markup-compatibility/2006">
              <mc:Choice xmlns:v="urn:schemas-microsoft-com:vml" Requires="v">
                <p:oleObj spid="_x0000_s8211" name="Equation" r:id="rId3" imgW="558720" imgH="177480" progId="Equation.DSMT4">
                  <p:embed/>
                </p:oleObj>
              </mc:Choice>
              <mc:Fallback>
                <p:oleObj name="Equation" r:id="rId3" imgW="558720" imgH="177480" progId="Equation.DSMT4">
                  <p:embed/>
                  <p:pic>
                    <p:nvPicPr>
                      <p:cNvPr id="0" name=""/>
                      <p:cNvPicPr/>
                      <p:nvPr/>
                    </p:nvPicPr>
                    <p:blipFill>
                      <a:blip r:embed="rId4"/>
                      <a:stretch>
                        <a:fillRect/>
                      </a:stretch>
                    </p:blipFill>
                    <p:spPr>
                      <a:xfrm>
                        <a:off x="5305172" y="5125739"/>
                        <a:ext cx="899953" cy="286349"/>
                      </a:xfrm>
                      <a:prstGeom prst="rect">
                        <a:avLst/>
                      </a:prstGeom>
                    </p:spPr>
                  </p:pic>
                </p:oleObj>
              </mc:Fallback>
            </mc:AlternateContent>
          </a:graphicData>
        </a:graphic>
      </p:graphicFrame>
    </p:spTree>
    <p:extLst>
      <p:ext uri="{BB962C8B-B14F-4D97-AF65-F5344CB8AC3E}">
        <p14:creationId xmlns:p14="http://schemas.microsoft.com/office/powerpoint/2010/main" val="214423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ltLang="en-US" dirty="0">
                <a:solidFill>
                  <a:schemeClr val="tx2"/>
                </a:solidFill>
                <a:latin typeface="Times New Roman" panose="02020603050405020304" pitchFamily="18" charset="0"/>
              </a:rPr>
              <a:t>Friction Factors for Various Types of Flows </a:t>
            </a:r>
            <a:r>
              <a:rPr lang="en-US" altLang="en-US" sz="2000" b="0" dirty="0">
                <a:solidFill>
                  <a:schemeClr val="tx2"/>
                </a:solidFill>
                <a:latin typeface="Times New Roman" panose="02020603050405020304" pitchFamily="18" charset="0"/>
              </a:rPr>
              <a:t>(2 of 2)</a:t>
            </a:r>
            <a:endParaRPr lang="en-US" dirty="0"/>
          </a:p>
        </p:txBody>
      </p:sp>
      <p:pic>
        <p:nvPicPr>
          <p:cNvPr id="2" name="Picture 1" descr="A graph depicts friction factors for flow in pipes. The graph compares Reynolds number, N sub R, in the x axis and friction, f and relative roughness, e over D, in the y axis. The x axis ranges from 7 times 10 cubed to 9 times 10 to the power 9, in increments of 1. The y axis ranges from 0.008 to 0.1, in increments of 0.001 for friction and 0.00001 to 0.05, in increments of 0.00001 for relative roughness.  The region with respect to the x axis from 7 times 10 squared to 2 times 10 cubed is laminar flow, 2 times 10 cubed to 4 times 10 cubed is critical zone, 2 times 10 cubed to 9 times 10 cubed is transition zone and 10 to the power 4 to 9 times 10 to the power 8 is complete turbulence. There are 18 curves in the graph and all are downward sloping curves. A pipe with relative roughness 0.000001, 0.000005 starts from 0.045, in the y axis to 2 times 10 to the power 7 and 2 times 10 to the power 8 in the x axis respectively. Pipes with relative roughness, 0.00001, 0.00005, 0.0001, 0.0002, 0.0004, 0.0006, 0.0008, 0.001, 0.002, 0.004 starts from 0.045, in the y axis to 9 times 10 to the power 8, in the x axis. Pipe with relative roughness 0.006, 0.008, 0.01, 0.015, 0.02, 0.03, 0.04, and 0.05 starts from 0.048, 0.050, 0.052, 0.055, 0.060, 0.065, 0.070, 0.078, in the y axis and ends at 9 times 10 to the power 8, in the x axis. All the pipe curves start from the critical zone at N sub R = 2.5 times 10 cubed except pipes having relative roughness 0.03, 0.04, 0.05. These three pipes alone starts from the transition zone at N sub R = 3 times 10 cubed. Linearly decreasing line dashed in the end starts  from 0.1, in the y axis to 3.5 times 10 cubed, in the x axis in the laminar zone represents laminar flow, f = 64 over N sub R. A downward dashed curve starts from 0.098, in the y axis to 9 times 10 to the power 8, in the x axis. A Question mentioned as a note reads, Find f given N sub R equals 1.5 times 10 to the power 5 and e over D equals 0.0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996" y="1659556"/>
            <a:ext cx="5842008" cy="4375797"/>
          </a:xfrm>
          <a:prstGeom prst="rect">
            <a:avLst/>
          </a:prstGeom>
        </p:spPr>
      </p:pic>
    </p:spTree>
    <p:extLst>
      <p:ext uri="{BB962C8B-B14F-4D97-AF65-F5344CB8AC3E}">
        <p14:creationId xmlns:p14="http://schemas.microsoft.com/office/powerpoint/2010/main" val="395607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rPr>
              <a:t>Friction Losses and the Energy Eq’n </a:t>
            </a:r>
            <a:r>
              <a:rPr lang="en-US" altLang="en-US" sz="2000" b="0" dirty="0">
                <a:solidFill>
                  <a:schemeClr val="tx2"/>
                </a:solidFill>
                <a:latin typeface="Times New Roman" panose="02020603050405020304" pitchFamily="18" charset="0"/>
              </a:rPr>
              <a:t>(1 of 2)</a:t>
            </a:r>
            <a:endParaRPr lang="en-US" sz="2000" b="0" dirty="0">
              <a:solidFill>
                <a:schemeClr val="tx2"/>
              </a:solidFill>
              <a:latin typeface="Times New Roman" panose="02020603050405020304" pitchFamily="18" charset="0"/>
            </a:endParaRPr>
          </a:p>
        </p:txBody>
      </p:sp>
      <p:sp>
        <p:nvSpPr>
          <p:cNvPr id="3" name="Text Placeholder 2"/>
          <p:cNvSpPr>
            <a:spLocks noGrp="1"/>
          </p:cNvSpPr>
          <p:nvPr>
            <p:ph type="body" idx="1"/>
          </p:nvPr>
        </p:nvSpPr>
        <p:spPr/>
        <p:txBody>
          <a:bodyPr/>
          <a:lstStyle/>
          <a:p>
            <a:pPr marL="0" indent="0">
              <a:buNone/>
            </a:pPr>
            <a:r>
              <a:rPr lang="en-US" altLang="en-US" sz="2400" b="1" dirty="0">
                <a:solidFill>
                  <a:schemeClr val="tx1"/>
                </a:solidFill>
                <a:latin typeface="+mn-lt"/>
              </a:rPr>
              <a:t>Example Problems – Solve on White Board</a:t>
            </a:r>
          </a:p>
        </p:txBody>
      </p:sp>
      <p:sp>
        <p:nvSpPr>
          <p:cNvPr id="4" name="Content Placeholder 3"/>
          <p:cNvSpPr>
            <a:spLocks noGrp="1"/>
          </p:cNvSpPr>
          <p:nvPr>
            <p:ph sz="quarter" idx="13"/>
          </p:nvPr>
        </p:nvSpPr>
        <p:spPr>
          <a:xfrm>
            <a:off x="457199" y="2234520"/>
            <a:ext cx="8232775" cy="1224737"/>
          </a:xfrm>
        </p:spPr>
        <p:txBody>
          <a:bodyPr/>
          <a:lstStyle/>
          <a:p>
            <a:pPr marL="432" indent="0">
              <a:buNone/>
            </a:pPr>
            <a:r>
              <a:rPr lang="en-US" sz="2400" dirty="0">
                <a:solidFill>
                  <a:srgbClr val="000000"/>
                </a:solidFill>
                <a:latin typeface="+mn-lt"/>
                <a:ea typeface="Times New Roman"/>
              </a:rPr>
              <a:t>Water at 20°</a:t>
            </a:r>
            <a:r>
              <a:rPr lang="en-US" sz="2400" dirty="0">
                <a:latin typeface="+mn-lt"/>
              </a:rPr>
              <a:t>C</a:t>
            </a:r>
            <a:r>
              <a:rPr lang="en-US" sz="100" dirty="0">
                <a:solidFill>
                  <a:schemeClr val="bg1"/>
                </a:solidFill>
                <a:latin typeface="+mn-lt"/>
              </a:rPr>
              <a:t>elsius</a:t>
            </a:r>
            <a:r>
              <a:rPr lang="en-US" sz="2400" dirty="0">
                <a:solidFill>
                  <a:srgbClr val="000000"/>
                </a:solidFill>
                <a:latin typeface="+mn-lt"/>
                <a:ea typeface="Times New Roman"/>
              </a:rPr>
              <a:t> flows (3,500 L/sec) through a 1.5-m-diameter, commercial steel pipe. Find the flow regime and the friction factor. </a:t>
            </a:r>
          </a:p>
        </p:txBody>
      </p:sp>
      <p:sp>
        <p:nvSpPr>
          <p:cNvPr id="5" name="Content Placeholder 4"/>
          <p:cNvSpPr>
            <a:spLocks noGrp="1"/>
          </p:cNvSpPr>
          <p:nvPr>
            <p:ph sz="quarter" idx="14"/>
          </p:nvPr>
        </p:nvSpPr>
        <p:spPr>
          <a:xfrm>
            <a:off x="457199" y="4071994"/>
            <a:ext cx="1790054" cy="513509"/>
          </a:xfrm>
        </p:spPr>
        <p:txBody>
          <a:bodyPr/>
          <a:lstStyle/>
          <a:p>
            <a:pPr marL="432" indent="0">
              <a:buNone/>
            </a:pPr>
            <a:r>
              <a:rPr lang="en-US" sz="2400" b="1" dirty="0">
                <a:solidFill>
                  <a:schemeClr val="tx1"/>
                </a:solidFill>
                <a:latin typeface="+mn-lt"/>
                <a:ea typeface="Times New Roman"/>
              </a:rPr>
              <a:t>Solution: </a:t>
            </a:r>
          </a:p>
        </p:txBody>
      </p:sp>
      <p:graphicFrame>
        <p:nvGraphicFramePr>
          <p:cNvPr id="7" name="Object 6" descr="e over D equals 0.00003 semicolon V equals 1.98 meter per second semicolon N sub R equals 2.97 times 10 to the power 6."/>
          <p:cNvGraphicFramePr>
            <a:graphicFrameLocks noChangeAspect="1"/>
          </p:cNvGraphicFramePr>
          <p:nvPr>
            <p:extLst>
              <p:ext uri="{D42A27DB-BD31-4B8C-83A1-F6EECF244321}">
                <p14:modId xmlns:p14="http://schemas.microsoft.com/office/powerpoint/2010/main" val="3829633596"/>
              </p:ext>
            </p:extLst>
          </p:nvPr>
        </p:nvGraphicFramePr>
        <p:xfrm>
          <a:off x="503238" y="4697413"/>
          <a:ext cx="6215062" cy="471487"/>
        </p:xfrm>
        <a:graphic>
          <a:graphicData uri="http://schemas.openxmlformats.org/presentationml/2006/ole">
            <mc:AlternateContent xmlns:mc="http://schemas.openxmlformats.org/markup-compatibility/2006">
              <mc:Choice xmlns:v="urn:schemas-microsoft-com:vml" Requires="v">
                <p:oleObj spid="_x0000_s6309" name="Equation" r:id="rId3" imgW="3187440" imgH="241200" progId="Equation.DSMT4">
                  <p:embed/>
                </p:oleObj>
              </mc:Choice>
              <mc:Fallback>
                <p:oleObj name="Equation" r:id="rId3" imgW="3187440" imgH="241200" progId="Equation.DSMT4">
                  <p:embed/>
                  <p:pic>
                    <p:nvPicPr>
                      <p:cNvPr id="0" name=""/>
                      <p:cNvPicPr/>
                      <p:nvPr/>
                    </p:nvPicPr>
                    <p:blipFill>
                      <a:blip r:embed="rId4"/>
                      <a:stretch>
                        <a:fillRect/>
                      </a:stretch>
                    </p:blipFill>
                    <p:spPr>
                      <a:xfrm>
                        <a:off x="503238" y="4697413"/>
                        <a:ext cx="6215062" cy="471487"/>
                      </a:xfrm>
                      <a:prstGeom prst="rect">
                        <a:avLst/>
                      </a:prstGeom>
                    </p:spPr>
                  </p:pic>
                </p:oleObj>
              </mc:Fallback>
            </mc:AlternateContent>
          </a:graphicData>
        </a:graphic>
      </p:graphicFrame>
      <p:sp>
        <p:nvSpPr>
          <p:cNvPr id="6" name="Content Placeholder 5"/>
          <p:cNvSpPr>
            <a:spLocks noGrp="1"/>
          </p:cNvSpPr>
          <p:nvPr>
            <p:ph sz="quarter" idx="15"/>
          </p:nvPr>
        </p:nvSpPr>
        <p:spPr>
          <a:xfrm>
            <a:off x="457199" y="5168556"/>
            <a:ext cx="7874758" cy="954593"/>
          </a:xfrm>
        </p:spPr>
        <p:txBody>
          <a:bodyPr/>
          <a:lstStyle/>
          <a:p>
            <a:pPr marL="432" indent="0">
              <a:buNone/>
            </a:pPr>
            <a:r>
              <a:rPr lang="en-US" sz="2400" dirty="0">
                <a:solidFill>
                  <a:srgbClr val="000000"/>
                </a:solidFill>
                <a:latin typeface="+mn-lt"/>
                <a:ea typeface="Times New Roman"/>
              </a:rPr>
              <a:t>From the Moody Diagram, f = 0.011 (turbulent, transition zone)</a:t>
            </a:r>
          </a:p>
        </p:txBody>
      </p:sp>
    </p:spTree>
    <p:extLst>
      <p:ext uri="{BB962C8B-B14F-4D97-AF65-F5344CB8AC3E}">
        <p14:creationId xmlns:p14="http://schemas.microsoft.com/office/powerpoint/2010/main" val="308804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rPr>
              <a:t>Friction Losses and the Energy Eq’n </a:t>
            </a:r>
            <a:r>
              <a:rPr lang="en-US" altLang="en-US" sz="2000" b="0" dirty="0">
                <a:solidFill>
                  <a:schemeClr val="tx2"/>
                </a:solidFill>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600200"/>
            <a:ext cx="8229600" cy="1252181"/>
          </a:xfrm>
        </p:spPr>
        <p:txBody>
          <a:bodyPr/>
          <a:lstStyle/>
          <a:p>
            <a:pPr marL="0" indent="0">
              <a:buNone/>
            </a:pPr>
            <a:r>
              <a:rPr lang="en-US" sz="2400" dirty="0">
                <a:solidFill>
                  <a:srgbClr val="000000"/>
                </a:solidFill>
                <a:latin typeface="+mn-lt"/>
                <a:ea typeface="Times New Roman"/>
              </a:rPr>
              <a:t>Find Q (in L/sec) in a horizontal, 6-k</a:t>
            </a:r>
            <a:r>
              <a:rPr lang="en-US" sz="100" dirty="0">
                <a:solidFill>
                  <a:schemeClr val="bg1"/>
                </a:solidFill>
                <a:latin typeface="+mn-lt"/>
                <a:ea typeface="Times New Roman"/>
              </a:rPr>
              <a:t>ilo</a:t>
            </a:r>
            <a:r>
              <a:rPr lang="en-US" sz="2400" dirty="0">
                <a:solidFill>
                  <a:srgbClr val="000000"/>
                </a:solidFill>
                <a:latin typeface="+mn-lt"/>
                <a:ea typeface="Times New Roman"/>
              </a:rPr>
              <a:t>m</a:t>
            </a:r>
            <a:r>
              <a:rPr lang="en-US" sz="100" dirty="0">
                <a:solidFill>
                  <a:schemeClr val="bg1"/>
                </a:solidFill>
                <a:latin typeface="+mn-lt"/>
                <a:ea typeface="Times New Roman"/>
              </a:rPr>
              <a:t>eter</a:t>
            </a:r>
            <a:r>
              <a:rPr lang="en-US" sz="2400" dirty="0">
                <a:solidFill>
                  <a:srgbClr val="000000"/>
                </a:solidFill>
                <a:latin typeface="+mn-lt"/>
                <a:ea typeface="Times New Roman"/>
              </a:rPr>
              <a:t> long, cast iron pipeline if h = 408 m</a:t>
            </a:r>
            <a:r>
              <a:rPr lang="en-US" sz="100" dirty="0">
                <a:solidFill>
                  <a:schemeClr val="bg1"/>
                </a:solidFill>
                <a:latin typeface="+mn-lt"/>
                <a:ea typeface="Times New Roman"/>
              </a:rPr>
              <a:t>eter</a:t>
            </a:r>
            <a:r>
              <a:rPr lang="en-US" sz="2400" dirty="0">
                <a:solidFill>
                  <a:srgbClr val="000000"/>
                </a:solidFill>
                <a:latin typeface="+mn-lt"/>
                <a:ea typeface="Times New Roman"/>
              </a:rPr>
              <a:t> and D = 30 c</a:t>
            </a:r>
            <a:r>
              <a:rPr lang="en-US" sz="100" dirty="0">
                <a:solidFill>
                  <a:schemeClr val="bg1"/>
                </a:solidFill>
                <a:latin typeface="+mn-lt"/>
                <a:ea typeface="Times New Roman"/>
              </a:rPr>
              <a:t>enti</a:t>
            </a:r>
            <a:r>
              <a:rPr lang="en-US" sz="2400" dirty="0">
                <a:solidFill>
                  <a:srgbClr val="000000"/>
                </a:solidFill>
                <a:latin typeface="+mn-lt"/>
                <a:ea typeface="Times New Roman"/>
              </a:rPr>
              <a:t>m</a:t>
            </a:r>
            <a:r>
              <a:rPr lang="en-US" sz="100" dirty="0">
                <a:solidFill>
                  <a:schemeClr val="bg1"/>
                </a:solidFill>
                <a:latin typeface="+mn-lt"/>
                <a:ea typeface="Times New Roman"/>
              </a:rPr>
              <a:t>eter</a:t>
            </a:r>
            <a:r>
              <a:rPr lang="en-US" sz="2400" dirty="0">
                <a:solidFill>
                  <a:srgbClr val="000000"/>
                </a:solidFill>
                <a:latin typeface="+mn-lt"/>
                <a:ea typeface="Times New Roman"/>
              </a:rPr>
              <a:t>. (Assume complete turbulence.)</a:t>
            </a:r>
          </a:p>
        </p:txBody>
      </p:sp>
      <p:pic>
        <p:nvPicPr>
          <p:cNvPr id="4" name="Picture 3" descr="A diagram depicts a water tank of height, h with an outlet water flow. Values below the diagram r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39931"/>
            <a:ext cx="4191000" cy="1803400"/>
          </a:xfrm>
          <a:prstGeom prst="rect">
            <a:avLst/>
          </a:prstGeom>
        </p:spPr>
      </p:pic>
      <p:sp>
        <p:nvSpPr>
          <p:cNvPr id="8" name="Content Placeholder 7"/>
          <p:cNvSpPr>
            <a:spLocks noGrp="1"/>
          </p:cNvSpPr>
          <p:nvPr>
            <p:ph sz="quarter" idx="14"/>
          </p:nvPr>
        </p:nvSpPr>
        <p:spPr>
          <a:xfrm>
            <a:off x="457200" y="5175332"/>
            <a:ext cx="1719943" cy="471033"/>
          </a:xfrm>
        </p:spPr>
        <p:txBody>
          <a:bodyPr/>
          <a:lstStyle/>
          <a:p>
            <a:pPr marL="432" indent="0">
              <a:buNone/>
            </a:pPr>
            <a:r>
              <a:rPr lang="en-US" sz="2400" b="1" dirty="0">
                <a:solidFill>
                  <a:schemeClr val="tx1"/>
                </a:solidFill>
                <a:latin typeface="+mn-lt"/>
                <a:ea typeface="Times New Roman"/>
              </a:rPr>
              <a:t>Solution: </a:t>
            </a:r>
          </a:p>
        </p:txBody>
      </p:sp>
      <p:graphicFrame>
        <p:nvGraphicFramePr>
          <p:cNvPr id="10" name="Object 9" descr="f equals 0.02 comma Q equals 316 liter per second."/>
          <p:cNvGraphicFramePr>
            <a:graphicFrameLocks noChangeAspect="1"/>
          </p:cNvGraphicFramePr>
          <p:nvPr>
            <p:extLst>
              <p:ext uri="{D42A27DB-BD31-4B8C-83A1-F6EECF244321}">
                <p14:modId xmlns:p14="http://schemas.microsoft.com/office/powerpoint/2010/main" val="3230592378"/>
              </p:ext>
            </p:extLst>
          </p:nvPr>
        </p:nvGraphicFramePr>
        <p:xfrm>
          <a:off x="457200" y="5784932"/>
          <a:ext cx="3061433" cy="367368"/>
        </p:xfrm>
        <a:graphic>
          <a:graphicData uri="http://schemas.openxmlformats.org/presentationml/2006/ole">
            <mc:AlternateContent xmlns:mc="http://schemas.openxmlformats.org/markup-compatibility/2006">
              <mc:Choice xmlns:v="urn:schemas-microsoft-com:vml" Requires="v">
                <p:oleObj spid="_x0000_s7320" name="Equation" r:id="rId4" imgW="1587240" imgH="190440" progId="Equation.DSMT4">
                  <p:embed/>
                </p:oleObj>
              </mc:Choice>
              <mc:Fallback>
                <p:oleObj name="Equation" r:id="rId4" imgW="1587240" imgH="190440" progId="Equation.DSMT4">
                  <p:embed/>
                  <p:pic>
                    <p:nvPicPr>
                      <p:cNvPr id="0" name=""/>
                      <p:cNvPicPr/>
                      <p:nvPr/>
                    </p:nvPicPr>
                    <p:blipFill>
                      <a:blip r:embed="rId5"/>
                      <a:stretch>
                        <a:fillRect/>
                      </a:stretch>
                    </p:blipFill>
                    <p:spPr>
                      <a:xfrm>
                        <a:off x="457200" y="5784932"/>
                        <a:ext cx="3061433" cy="367368"/>
                      </a:xfrm>
                      <a:prstGeom prst="rect">
                        <a:avLst/>
                      </a:prstGeom>
                    </p:spPr>
                  </p:pic>
                </p:oleObj>
              </mc:Fallback>
            </mc:AlternateContent>
          </a:graphicData>
        </a:graphic>
      </p:graphicFrame>
      <p:sp>
        <p:nvSpPr>
          <p:cNvPr id="9" name="Content Placeholder 8"/>
          <p:cNvSpPr>
            <a:spLocks noGrp="1"/>
          </p:cNvSpPr>
          <p:nvPr>
            <p:ph sz="quarter" idx="15"/>
          </p:nvPr>
        </p:nvSpPr>
        <p:spPr>
          <a:xfrm>
            <a:off x="5116286" y="5175332"/>
            <a:ext cx="3570514" cy="609600"/>
          </a:xfrm>
        </p:spPr>
        <p:txBody>
          <a:bodyPr/>
          <a:lstStyle/>
          <a:p>
            <a:pPr marL="432" indent="0">
              <a:buNone/>
            </a:pPr>
            <a:r>
              <a:rPr lang="en-US" altLang="en-US" sz="2400" b="1" dirty="0">
                <a:solidFill>
                  <a:schemeClr val="tx1"/>
                </a:solidFill>
                <a:latin typeface="+mn-lt"/>
              </a:rPr>
              <a:t>Homework Problems:</a:t>
            </a:r>
          </a:p>
        </p:txBody>
      </p:sp>
    </p:spTree>
    <p:extLst>
      <p:ext uri="{BB962C8B-B14F-4D97-AF65-F5344CB8AC3E}">
        <p14:creationId xmlns:p14="http://schemas.microsoft.com/office/powerpoint/2010/main" val="57716368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8536</TotalTime>
  <Words>594</Words>
  <Application>Microsoft Office PowerPoint</Application>
  <PresentationFormat>On-screen Show (4:3)</PresentationFormat>
  <Paragraphs>116</Paragraphs>
  <Slides>11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8" baseType="lpstr">
      <vt:lpstr>Arial</vt:lpstr>
      <vt:lpstr>Noto Sans Symbols</vt:lpstr>
      <vt:lpstr>Times New Roman</vt:lpstr>
      <vt:lpstr>Verdana</vt:lpstr>
      <vt:lpstr>508 Lecture</vt:lpstr>
      <vt:lpstr>1_508 Lecture</vt:lpstr>
      <vt:lpstr>Equation</vt:lpstr>
      <vt:lpstr>Fundamentals of Hydraulic Engineering Systems</vt:lpstr>
      <vt:lpstr>Friction Losses in Pipe Flow</vt:lpstr>
      <vt:lpstr>Description of Pipe Friction</vt:lpstr>
      <vt:lpstr>Friction Factors for Various Types of Flows (1 of 2)</vt:lpstr>
      <vt:lpstr>Table 3.1 Roughness Heights, e, for Certain Common Pipe Materials (1 of 2)</vt:lpstr>
      <vt:lpstr>Table 3.1 Roughness Heights, e, for Certain Common Pipe Materials (2 of 2)</vt:lpstr>
      <vt:lpstr>Friction Factors for Various Types of Flows (2 of 2)</vt:lpstr>
      <vt:lpstr>Friction Losses and the Energy Eq’n (1 of 2)</vt:lpstr>
      <vt:lpstr>Friction Losses and the Energy Eq’n (2 of 2)</vt:lpstr>
      <vt:lpstr>Water Pipeline Installation</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Hydraulic Engineering Systems, 5e</dc:title>
  <dc:subject>Computer Science</dc:subject>
  <dc:creator>Houghtalen/Akan/Hwang</dc:creator>
  <cp:keywords>Hydraulic Engineering Systems</cp:keywords>
  <cp:lastModifiedBy>Hector</cp:lastModifiedBy>
  <cp:revision>906</cp:revision>
  <dcterms:modified xsi:type="dcterms:W3CDTF">2022-01-19T15:43:39Z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